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7" r:id="rId14"/>
    <p:sldId id="261" r:id="rId15"/>
    <p:sldId id="271" r:id="rId16"/>
    <p:sldId id="272" r:id="rId17"/>
    <p:sldId id="269" r:id="rId18"/>
    <p:sldId id="274" r:id="rId19"/>
    <p:sldId id="275" r:id="rId20"/>
    <p:sldId id="273" r:id="rId21"/>
    <p:sldId id="276" r:id="rId22"/>
    <p:sldId id="279" r:id="rId23"/>
    <p:sldId id="280" r:id="rId24"/>
    <p:sldId id="281" r:id="rId25"/>
    <p:sldId id="282" r:id="rId26"/>
    <p:sldId id="283" r:id="rId27"/>
    <p:sldId id="284" r:id="rId28"/>
    <p:sldId id="278" r:id="rId29"/>
    <p:sldId id="285" r:id="rId30"/>
    <p:sldId id="286" r:id="rId31"/>
    <p:sldId id="287" r:id="rId32"/>
    <p:sldId id="288" r:id="rId33"/>
    <p:sldId id="289" r:id="rId34"/>
    <p:sldId id="290" r:id="rId35"/>
    <p:sldId id="291"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3153" autoAdjust="0"/>
  </p:normalViewPr>
  <p:slideViewPr>
    <p:cSldViewPr snapToGrid="0">
      <p:cViewPr varScale="1">
        <p:scale>
          <a:sx n="50" d="100"/>
          <a:sy n="50" d="100"/>
        </p:scale>
        <p:origin x="2856" y="4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DD1A0-6718-4235-AFC5-3C7782EBE0C8}"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6F5D5-A3D5-4B11-BE79-734F8E734B06}" type="slidenum">
              <a:rPr lang="en-US" smtClean="0"/>
              <a:t>‹#›</a:t>
            </a:fld>
            <a:endParaRPr lang="en-US"/>
          </a:p>
        </p:txBody>
      </p:sp>
    </p:spTree>
    <p:extLst>
      <p:ext uri="{BB962C8B-B14F-4D97-AF65-F5344CB8AC3E}">
        <p14:creationId xmlns:p14="http://schemas.microsoft.com/office/powerpoint/2010/main" val="198847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AAA3’s HIPAA training.  We</a:t>
            </a:r>
            <a:r>
              <a:rPr lang="en-US" baseline="0" dirty="0"/>
              <a:t> will be discussing privacy and security.  Heather Hedrick is the agency’s Privacy Officer and Nemsys is the Security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HIPAA stands for Health Insurance Portability and Accountability Act established in 1996.  Let’s get started….</a:t>
            </a:r>
          </a:p>
        </p:txBody>
      </p:sp>
      <p:sp>
        <p:nvSpPr>
          <p:cNvPr id="4" name="Slide Number Placeholder 3"/>
          <p:cNvSpPr>
            <a:spLocks noGrp="1"/>
          </p:cNvSpPr>
          <p:nvPr>
            <p:ph type="sldNum" sz="quarter" idx="10"/>
          </p:nvPr>
        </p:nvSpPr>
        <p:spPr/>
        <p:txBody>
          <a:bodyPr/>
          <a:lstStyle/>
          <a:p>
            <a:fld id="{7166F5D5-A3D5-4B11-BE79-734F8E734B06}" type="slidenum">
              <a:rPr lang="en-US" smtClean="0"/>
              <a:t>1</a:t>
            </a:fld>
            <a:endParaRPr lang="en-US"/>
          </a:p>
        </p:txBody>
      </p:sp>
    </p:spTree>
    <p:extLst>
      <p:ext uri="{BB962C8B-B14F-4D97-AF65-F5344CB8AC3E}">
        <p14:creationId xmlns:p14="http://schemas.microsoft.com/office/powerpoint/2010/main" val="130035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very mindful of your surroundings;</a:t>
            </a:r>
            <a:r>
              <a:rPr lang="en-US" baseline="0" dirty="0"/>
              <a:t> at work and home, but specially when out to lunch or in a public place.  Lock all PHI up in a safe place.  Keep a “clean desk” </a:t>
            </a:r>
          </a:p>
          <a:p>
            <a:r>
              <a:rPr lang="en-US" baseline="0" dirty="0"/>
              <a:t>Also, if working in a public place, you cannot leave your LT unattended (bathroom); cannot use public </a:t>
            </a:r>
            <a:r>
              <a:rPr lang="en-US" baseline="0" dirty="0" err="1"/>
              <a:t>WiFi</a:t>
            </a:r>
            <a:r>
              <a:rPr lang="en-US" baseline="0" dirty="0"/>
              <a:t> anywhere and make sure to only discuss PHI with authorized persons</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11</a:t>
            </a:fld>
            <a:endParaRPr lang="en-US"/>
          </a:p>
        </p:txBody>
      </p:sp>
    </p:spTree>
    <p:extLst>
      <p:ext uri="{BB962C8B-B14F-4D97-AF65-F5344CB8AC3E}">
        <p14:creationId xmlns:p14="http://schemas.microsoft.com/office/powerpoint/2010/main" val="143373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Sec.Rule</a:t>
            </a:r>
            <a:r>
              <a:rPr lang="en-US" dirty="0"/>
              <a:t> requires a CE to apply appropriate administrative, physical and technical safeguards to ensure the confidentiality, integrity &amp; availability of </a:t>
            </a:r>
            <a:r>
              <a:rPr lang="en-US" dirty="0" err="1"/>
              <a:t>ePHI</a:t>
            </a:r>
            <a:r>
              <a:rPr lang="en-US" dirty="0"/>
              <a:t>.</a:t>
            </a:r>
          </a:p>
          <a:p>
            <a:endParaRPr lang="en-US" dirty="0"/>
          </a:p>
          <a:p>
            <a:r>
              <a:rPr lang="en-US" dirty="0"/>
              <a:t>Under</a:t>
            </a:r>
            <a:r>
              <a:rPr lang="en-US" baseline="0" dirty="0"/>
              <a:t> the Administrative Safeguards, we assign security responsibilities, control who has access to PHI and in what systems (PIMS vs SAMS vs OHCW), make staff aware of various security situations mainly by email reminders. Partner with the Privacy Officer on Business Associate contracts/agreements.  </a:t>
            </a:r>
          </a:p>
          <a:p>
            <a:endParaRPr lang="en-US" baseline="0" dirty="0"/>
          </a:p>
          <a:p>
            <a:r>
              <a:rPr lang="en-US" baseline="0" dirty="0"/>
              <a:t>The Physical Safeguards consist of the various </a:t>
            </a:r>
            <a:r>
              <a:rPr lang="en-US" b="1" baseline="0" dirty="0"/>
              <a:t>facility</a:t>
            </a:r>
            <a:r>
              <a:rPr lang="en-US" baseline="0" dirty="0"/>
              <a:t> access controls in place, such as fobs, alarm and video surveillance systems.  Workstation security consists of timed logoffs, making sure staff are conscientious of the position of their monitors (specially when visitors are here or if working at public location such as a library/restaurant; if in public place and have to go to the restroom, you must take your devices with you unless a co-worker is there to monitor it), overall to be aware of your surroundings – when transporting your LT, put it in a safe/secure location, out of public view.  Device and Media controls – we have hard drive encryption in place; use shred-it to destroy media.  </a:t>
            </a:r>
          </a:p>
          <a:p>
            <a:endParaRPr lang="en-US" baseline="0" dirty="0"/>
          </a:p>
          <a:p>
            <a:r>
              <a:rPr lang="en-US" baseline="0" dirty="0"/>
              <a:t>Under Technical safeguards, Access controls are in place to allow access only to persons that require the data or PHI, we review activity in the various systems the agency uses and take measures to guard against unauthorized access to PHI.</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12</a:t>
            </a:fld>
            <a:endParaRPr lang="en-US"/>
          </a:p>
        </p:txBody>
      </p:sp>
    </p:spTree>
    <p:extLst>
      <p:ext uri="{BB962C8B-B14F-4D97-AF65-F5344CB8AC3E}">
        <p14:creationId xmlns:p14="http://schemas.microsoft.com/office/powerpoint/2010/main" val="265886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a:t>
            </a:r>
            <a:r>
              <a:rPr lang="en-US" baseline="0" dirty="0"/>
              <a:t> we ensure the c</a:t>
            </a:r>
            <a:r>
              <a:rPr lang="en-US" dirty="0"/>
              <a:t>onfidentiality,</a:t>
            </a:r>
            <a:r>
              <a:rPr lang="en-US" baseline="0" dirty="0"/>
              <a:t> integrity and availability of </a:t>
            </a:r>
            <a:r>
              <a:rPr lang="en-US" baseline="0" dirty="0" err="1"/>
              <a:t>ePHI</a:t>
            </a:r>
            <a:r>
              <a:rPr lang="en-US" baseline="0" dirty="0"/>
              <a:t> consist of:  keeping the data private, ensuring it’s accurate and having access to the data</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13</a:t>
            </a:fld>
            <a:endParaRPr lang="en-US"/>
          </a:p>
        </p:txBody>
      </p:sp>
    </p:spTree>
    <p:extLst>
      <p:ext uri="{BB962C8B-B14F-4D97-AF65-F5344CB8AC3E}">
        <p14:creationId xmlns:p14="http://schemas.microsoft.com/office/powerpoint/2010/main" val="397892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ePHI</a:t>
            </a:r>
            <a:r>
              <a:rPr lang="en-US" dirty="0"/>
              <a:t> is the same as PHI but in electronic form.  </a:t>
            </a:r>
            <a:r>
              <a:rPr lang="en-US" dirty="0" err="1"/>
              <a:t>ePHI</a:t>
            </a:r>
            <a:r>
              <a:rPr lang="en-US" dirty="0"/>
              <a:t> can be found on hard drives…</a:t>
            </a:r>
          </a:p>
        </p:txBody>
      </p:sp>
      <p:sp>
        <p:nvSpPr>
          <p:cNvPr id="4" name="Slide Number Placeholder 3"/>
          <p:cNvSpPr>
            <a:spLocks noGrp="1"/>
          </p:cNvSpPr>
          <p:nvPr>
            <p:ph type="sldNum" sz="quarter" idx="10"/>
          </p:nvPr>
        </p:nvSpPr>
        <p:spPr/>
        <p:txBody>
          <a:bodyPr/>
          <a:lstStyle/>
          <a:p>
            <a:fld id="{7166F5D5-A3D5-4B11-BE79-734F8E734B06}" type="slidenum">
              <a:rPr lang="en-US" smtClean="0"/>
              <a:t>14</a:t>
            </a:fld>
            <a:endParaRPr lang="en-US"/>
          </a:p>
        </p:txBody>
      </p:sp>
    </p:spTree>
    <p:extLst>
      <p:ext uri="{BB962C8B-B14F-4D97-AF65-F5344CB8AC3E}">
        <p14:creationId xmlns:p14="http://schemas.microsoft.com/office/powerpoint/2010/main" val="355024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YOU ARE NOT ALLOWED TO  ACCESS A</a:t>
            </a:r>
            <a:r>
              <a:rPr lang="en-US" baseline="0" dirty="0"/>
              <a:t> PERSON’S RECORDS WITHOUT A BUSINESS REASON.  You could be let go, ordered to pay a fine or go to JAIL.</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16</a:t>
            </a:fld>
            <a:endParaRPr lang="en-US"/>
          </a:p>
        </p:txBody>
      </p:sp>
    </p:spTree>
    <p:extLst>
      <p:ext uri="{BB962C8B-B14F-4D97-AF65-F5344CB8AC3E}">
        <p14:creationId xmlns:p14="http://schemas.microsoft.com/office/powerpoint/2010/main" val="118130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the reason, unauthorized disclosure of PHI is considered a violation, making the covered entity subject to penalties and fees.</a:t>
            </a:r>
          </a:p>
        </p:txBody>
      </p:sp>
      <p:sp>
        <p:nvSpPr>
          <p:cNvPr id="4" name="Slide Number Placeholder 3"/>
          <p:cNvSpPr>
            <a:spLocks noGrp="1"/>
          </p:cNvSpPr>
          <p:nvPr>
            <p:ph type="sldNum" sz="quarter" idx="10"/>
          </p:nvPr>
        </p:nvSpPr>
        <p:spPr/>
        <p:txBody>
          <a:bodyPr/>
          <a:lstStyle/>
          <a:p>
            <a:fld id="{7166F5D5-A3D5-4B11-BE79-734F8E734B06}" type="slidenum">
              <a:rPr lang="en-US" smtClean="0"/>
              <a:t>17</a:t>
            </a:fld>
            <a:endParaRPr lang="en-US"/>
          </a:p>
        </p:txBody>
      </p:sp>
    </p:spTree>
    <p:extLst>
      <p:ext uri="{BB962C8B-B14F-4D97-AF65-F5344CB8AC3E}">
        <p14:creationId xmlns:p14="http://schemas.microsoft.com/office/powerpoint/2010/main" val="173659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breach notification rule was enacted to provide notice to INDs affected by a breach.  For breaches &lt; 500 people…</a:t>
            </a:r>
          </a:p>
        </p:txBody>
      </p:sp>
      <p:sp>
        <p:nvSpPr>
          <p:cNvPr id="4" name="Slide Number Placeholder 3"/>
          <p:cNvSpPr>
            <a:spLocks noGrp="1"/>
          </p:cNvSpPr>
          <p:nvPr>
            <p:ph type="sldNum" sz="quarter" idx="10"/>
          </p:nvPr>
        </p:nvSpPr>
        <p:spPr/>
        <p:txBody>
          <a:bodyPr/>
          <a:lstStyle/>
          <a:p>
            <a:fld id="{7166F5D5-A3D5-4B11-BE79-734F8E734B06}" type="slidenum">
              <a:rPr lang="en-US" smtClean="0"/>
              <a:t>18</a:t>
            </a:fld>
            <a:endParaRPr lang="en-US"/>
          </a:p>
        </p:txBody>
      </p:sp>
    </p:spTree>
    <p:extLst>
      <p:ext uri="{BB962C8B-B14F-4D97-AF65-F5344CB8AC3E}">
        <p14:creationId xmlns:p14="http://schemas.microsoft.com/office/powerpoint/2010/main" val="1025509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suspect a breach of PHI has occurred, report it!  Report any suspected breach to your Supervisor, your Supervisor will notify Privacy</a:t>
            </a:r>
            <a:r>
              <a:rPr lang="en-US" baseline="0" dirty="0"/>
              <a:t> and Security Officers so they can investigate. They will investigate and determine whether or not a breach has occurred.  If one has occurred, we would follow these steps….</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20</a:t>
            </a:fld>
            <a:endParaRPr lang="en-US"/>
          </a:p>
        </p:txBody>
      </p:sp>
    </p:spTree>
    <p:extLst>
      <p:ext uri="{BB962C8B-B14F-4D97-AF65-F5344CB8AC3E}">
        <p14:creationId xmlns:p14="http://schemas.microsoft.com/office/powerpoint/2010/main" val="350709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Awareness is important because YOU are a vital component in helping us do our job.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matter how many policies and procedures we have in place, Employees are one of the most important lines of defense against attacks.</a:t>
            </a:r>
          </a:p>
        </p:txBody>
      </p:sp>
      <p:sp>
        <p:nvSpPr>
          <p:cNvPr id="4" name="Slide Number Placeholder 3"/>
          <p:cNvSpPr>
            <a:spLocks noGrp="1"/>
          </p:cNvSpPr>
          <p:nvPr>
            <p:ph type="sldNum" sz="quarter" idx="10"/>
          </p:nvPr>
        </p:nvSpPr>
        <p:spPr/>
        <p:txBody>
          <a:bodyPr/>
          <a:lstStyle/>
          <a:p>
            <a:fld id="{7166F5D5-A3D5-4B11-BE79-734F8E734B06}" type="slidenum">
              <a:rPr lang="en-US" smtClean="0"/>
              <a:t>21</a:t>
            </a:fld>
            <a:endParaRPr lang="en-US"/>
          </a:p>
        </p:txBody>
      </p:sp>
    </p:spTree>
    <p:extLst>
      <p:ext uri="{BB962C8B-B14F-4D97-AF65-F5344CB8AC3E}">
        <p14:creationId xmlns:p14="http://schemas.microsoft.com/office/powerpoint/2010/main" val="3806761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only takes one click to download malicious software.  Security risks are reduced by a “Culture of Compliance” or by following our P&amp;Ps.  75% of compliance is by employee behavior!!!</a:t>
            </a:r>
            <a:r>
              <a:rPr lang="en-US" baseline="0" dirty="0"/>
              <a:t>  As an employee, you should never disable security controls such as antivirus, malware or firewalls.  Do not install unauthorized screen savers or programs and do not charge your personal cell phones while connected to agency equipment as we don’t have control what’s on your phone..</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22</a:t>
            </a:fld>
            <a:endParaRPr lang="en-US"/>
          </a:p>
        </p:txBody>
      </p:sp>
    </p:spTree>
    <p:extLst>
      <p:ext uri="{BB962C8B-B14F-4D97-AF65-F5344CB8AC3E}">
        <p14:creationId xmlns:p14="http://schemas.microsoft.com/office/powerpoint/2010/main" val="382908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HIPAA</a:t>
            </a:r>
            <a:r>
              <a:rPr lang="en-US" baseline="0"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is a federal law that created national standards to protect the privacy of health information and to set boundaries on the USE and RELEASE of health records, it was established in 1996</a:t>
            </a:r>
            <a:r>
              <a:rPr lang="en-US" baseline="0" dirty="0"/>
              <a:t>.  As health records were digitized, it lead to the HITECH Act in 2009.  In 2013, The Omnibus rule expanded how technology companies protect that information</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a:t>
            </a:fld>
            <a:endParaRPr lang="en-US"/>
          </a:p>
        </p:txBody>
      </p:sp>
    </p:spTree>
    <p:extLst>
      <p:ext uri="{BB962C8B-B14F-4D97-AF65-F5344CB8AC3E}">
        <p14:creationId xmlns:p14="http://schemas.microsoft.com/office/powerpoint/2010/main" val="530799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 attacks are on the rise.  Although we have many preventative measures in place, you must be very careful on what you click</a:t>
            </a:r>
            <a:r>
              <a:rPr lang="en-US" baseline="0" dirty="0"/>
              <a:t> on.</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23</a:t>
            </a:fld>
            <a:endParaRPr lang="en-US"/>
          </a:p>
        </p:txBody>
      </p:sp>
    </p:spTree>
    <p:extLst>
      <p:ext uri="{BB962C8B-B14F-4D97-AF65-F5344CB8AC3E}">
        <p14:creationId xmlns:p14="http://schemas.microsoft.com/office/powerpoint/2010/main" val="331923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Malware is the term used fo</a:t>
            </a:r>
            <a:r>
              <a:rPr lang="en-US" baseline="0" dirty="0"/>
              <a:t>r malicious software which includes spyware, adware, viruses, worms, etc.  All these items have the intent to bring harm to a user, computer system or network.</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24</a:t>
            </a:fld>
            <a:endParaRPr lang="en-US"/>
          </a:p>
        </p:txBody>
      </p:sp>
    </p:spTree>
    <p:extLst>
      <p:ext uri="{BB962C8B-B14F-4D97-AF65-F5344CB8AC3E}">
        <p14:creationId xmlns:p14="http://schemas.microsoft.com/office/powerpoint/2010/main" val="263380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all the malware</a:t>
            </a:r>
            <a:r>
              <a:rPr lang="en-US" baseline="0" dirty="0"/>
              <a:t> have in common is that they can all be the result of a phishing scam or attack.</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26</a:t>
            </a:fld>
            <a:endParaRPr lang="en-US"/>
          </a:p>
        </p:txBody>
      </p:sp>
    </p:spTree>
    <p:extLst>
      <p:ext uri="{BB962C8B-B14F-4D97-AF65-F5344CB8AC3E}">
        <p14:creationId xmlns:p14="http://schemas.microsoft.com/office/powerpoint/2010/main" val="16998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sign that you could have a possible infection is if you click on</a:t>
            </a:r>
            <a:r>
              <a:rPr lang="en-US" baseline="0" dirty="0"/>
              <a:t> a link or </a:t>
            </a:r>
            <a:r>
              <a:rPr lang="en-US" dirty="0"/>
              <a:t>open an attachment but it didn’t do anything – didn’t open or take you to the website, report it to IT as you could be infected</a:t>
            </a:r>
          </a:p>
          <a:p>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28</a:t>
            </a:fld>
            <a:endParaRPr lang="en-US"/>
          </a:p>
        </p:txBody>
      </p:sp>
    </p:spTree>
    <p:extLst>
      <p:ext uri="{BB962C8B-B14F-4D97-AF65-F5344CB8AC3E}">
        <p14:creationId xmlns:p14="http://schemas.microsoft.com/office/powerpoint/2010/main" val="4126393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when</a:t>
            </a:r>
            <a:r>
              <a:rPr lang="en-US" baseline="0" dirty="0"/>
              <a:t> you are working in the office or remotely</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29</a:t>
            </a:fld>
            <a:endParaRPr lang="en-US"/>
          </a:p>
        </p:txBody>
      </p:sp>
    </p:spTree>
    <p:extLst>
      <p:ext uri="{BB962C8B-B14F-4D97-AF65-F5344CB8AC3E}">
        <p14:creationId xmlns:p14="http://schemas.microsoft.com/office/powerpoint/2010/main" val="719243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 length is only going</a:t>
            </a:r>
            <a:r>
              <a:rPr lang="en-US" baseline="0" dirty="0"/>
              <a:t> to get longer, so start thinking of “phrases” instead of words.  Avoid using family names, pets, birthdays, favorite sports teams, etc. </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30</a:t>
            </a:fld>
            <a:endParaRPr lang="en-US"/>
          </a:p>
        </p:txBody>
      </p:sp>
    </p:spTree>
    <p:extLst>
      <p:ext uri="{BB962C8B-B14F-4D97-AF65-F5344CB8AC3E}">
        <p14:creationId xmlns:p14="http://schemas.microsoft.com/office/powerpoint/2010/main" val="208238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31</a:t>
            </a:fld>
            <a:endParaRPr lang="en-US"/>
          </a:p>
        </p:txBody>
      </p:sp>
    </p:spTree>
    <p:extLst>
      <p:ext uri="{BB962C8B-B14F-4D97-AF65-F5344CB8AC3E}">
        <p14:creationId xmlns:p14="http://schemas.microsoft.com/office/powerpoint/2010/main" val="57315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Mailing – and Right of</a:t>
            </a:r>
            <a:r>
              <a:rPr lang="en-US" baseline="0" dirty="0"/>
              <a:t> Disclosures </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34</a:t>
            </a:fld>
            <a:endParaRPr lang="en-US"/>
          </a:p>
        </p:txBody>
      </p:sp>
    </p:spTree>
    <p:extLst>
      <p:ext uri="{BB962C8B-B14F-4D97-AF65-F5344CB8AC3E}">
        <p14:creationId xmlns:p14="http://schemas.microsoft.com/office/powerpoint/2010/main" val="43909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Agency Equipment is for work purposes only. You are not permitted to conduct any personal Business or media access using your Agency provided equipment. You are not permitted to use a open Public </a:t>
            </a:r>
            <a:r>
              <a:rPr lang="en-US" dirty="0" err="1"/>
              <a:t>Wifi</a:t>
            </a:r>
            <a:r>
              <a:rPr lang="en-US" dirty="0"/>
              <a:t>. Your Agency has provided you with the ability to use a hotspot or direct LTE access from your equipment.</a:t>
            </a:r>
          </a:p>
          <a:p>
            <a:r>
              <a:rPr lang="en-US" dirty="0"/>
              <a:t>At all times you should be attached via VPN as well so you have the most data protection as well.</a:t>
            </a:r>
          </a:p>
        </p:txBody>
      </p:sp>
      <p:sp>
        <p:nvSpPr>
          <p:cNvPr id="4" name="Slide Number Placeholder 3"/>
          <p:cNvSpPr>
            <a:spLocks noGrp="1"/>
          </p:cNvSpPr>
          <p:nvPr>
            <p:ph type="sldNum" sz="quarter" idx="5"/>
          </p:nvPr>
        </p:nvSpPr>
        <p:spPr/>
        <p:txBody>
          <a:bodyPr/>
          <a:lstStyle/>
          <a:p>
            <a:fld id="{7166F5D5-A3D5-4B11-BE79-734F8E734B06}" type="slidenum">
              <a:rPr lang="en-US" smtClean="0"/>
              <a:t>35</a:t>
            </a:fld>
            <a:endParaRPr lang="en-US"/>
          </a:p>
        </p:txBody>
      </p:sp>
    </p:spTree>
    <p:extLst>
      <p:ext uri="{BB962C8B-B14F-4D97-AF65-F5344CB8AC3E}">
        <p14:creationId xmlns:p14="http://schemas.microsoft.com/office/powerpoint/2010/main" val="1921930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6665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3</a:t>
            </a:fld>
            <a:endParaRPr lang="en-US"/>
          </a:p>
        </p:txBody>
      </p:sp>
    </p:spTree>
    <p:extLst>
      <p:ext uri="{BB962C8B-B14F-4D97-AF65-F5344CB8AC3E}">
        <p14:creationId xmlns:p14="http://schemas.microsoft.com/office/powerpoint/2010/main" val="163361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Admission</a:t>
            </a:r>
            <a:r>
              <a:rPr lang="en-US" baseline="0" dirty="0"/>
              <a:t> dates, DOB, discharge date, date of death</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5</a:t>
            </a:fld>
            <a:endParaRPr lang="en-US"/>
          </a:p>
        </p:txBody>
      </p:sp>
    </p:spTree>
    <p:extLst>
      <p:ext uri="{BB962C8B-B14F-4D97-AF65-F5344CB8AC3E}">
        <p14:creationId xmlns:p14="http://schemas.microsoft.com/office/powerpoint/2010/main" val="111305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Necessary is the HEART of HIPAA.  Also, remember that people are</a:t>
            </a:r>
            <a:r>
              <a:rPr lang="en-US" baseline="0" dirty="0"/>
              <a:t> on a NEED TO KNOW basis; if they don’t need to know, they shouldn’t!</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6</a:t>
            </a:fld>
            <a:endParaRPr lang="en-US"/>
          </a:p>
        </p:txBody>
      </p:sp>
    </p:spTree>
    <p:extLst>
      <p:ext uri="{BB962C8B-B14F-4D97-AF65-F5344CB8AC3E}">
        <p14:creationId xmlns:p14="http://schemas.microsoft.com/office/powerpoint/2010/main" val="160804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a:t>
            </a:r>
            <a:r>
              <a:rPr lang="en-US" baseline="0" dirty="0"/>
              <a:t> to amend records if they feel they are incorrect. Account of disclosures – people have the right to know where you sent their info – for 6 yrs.</a:t>
            </a:r>
            <a:endParaRPr lang="en-US" dirty="0"/>
          </a:p>
          <a:p>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7</a:t>
            </a:fld>
            <a:endParaRPr lang="en-US"/>
          </a:p>
        </p:txBody>
      </p:sp>
    </p:spTree>
    <p:extLst>
      <p:ext uri="{BB962C8B-B14F-4D97-AF65-F5344CB8AC3E}">
        <p14:creationId xmlns:p14="http://schemas.microsoft.com/office/powerpoint/2010/main" val="162957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Realize that when a person is requesting their information, the agency cannot impose unreasonable costs or measures in</a:t>
            </a:r>
            <a:r>
              <a:rPr lang="en-US" baseline="0" dirty="0"/>
              <a:t> order to obtain their information.</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8</a:t>
            </a:fld>
            <a:endParaRPr lang="en-US"/>
          </a:p>
        </p:txBody>
      </p:sp>
    </p:spTree>
    <p:extLst>
      <p:ext uri="{BB962C8B-B14F-4D97-AF65-F5344CB8AC3E}">
        <p14:creationId xmlns:p14="http://schemas.microsoft.com/office/powerpoint/2010/main" val="321678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requesting</a:t>
            </a:r>
            <a:r>
              <a:rPr lang="en-US" baseline="0" dirty="0"/>
              <a:t> information, you can charge a person BUT you must have documentation explaining the costs and you cannot overcharge.  3 methods of payment are:  actual costs, flat rate, and you can take an average of the costs.  You also must take reasonable steps to verify the identity of the IND making the request.  And, you must document it.</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9</a:t>
            </a:fld>
            <a:endParaRPr lang="en-US"/>
          </a:p>
        </p:txBody>
      </p:sp>
    </p:spTree>
    <p:extLst>
      <p:ext uri="{BB962C8B-B14F-4D97-AF65-F5344CB8AC3E}">
        <p14:creationId xmlns:p14="http://schemas.microsoft.com/office/powerpoint/2010/main" val="375996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 has to provide their Notice of Privacy</a:t>
            </a:r>
            <a:r>
              <a:rPr lang="en-US" baseline="0" dirty="0"/>
              <a:t> Practices which must describe the IND’s rights, including the right to complain.  CEs must post their Privacy Practices, must be given to INDs on first encounter and must be signed every 3 years.</a:t>
            </a:r>
            <a:endParaRPr lang="en-US" dirty="0"/>
          </a:p>
        </p:txBody>
      </p:sp>
      <p:sp>
        <p:nvSpPr>
          <p:cNvPr id="4" name="Slide Number Placeholder 3"/>
          <p:cNvSpPr>
            <a:spLocks noGrp="1"/>
          </p:cNvSpPr>
          <p:nvPr>
            <p:ph type="sldNum" sz="quarter" idx="10"/>
          </p:nvPr>
        </p:nvSpPr>
        <p:spPr/>
        <p:txBody>
          <a:bodyPr/>
          <a:lstStyle/>
          <a:p>
            <a:fld id="{7166F5D5-A3D5-4B11-BE79-734F8E734B06}" type="slidenum">
              <a:rPr lang="en-US" smtClean="0"/>
              <a:t>10</a:t>
            </a:fld>
            <a:endParaRPr lang="en-US"/>
          </a:p>
        </p:txBody>
      </p:sp>
    </p:spTree>
    <p:extLst>
      <p:ext uri="{BB962C8B-B14F-4D97-AF65-F5344CB8AC3E}">
        <p14:creationId xmlns:p14="http://schemas.microsoft.com/office/powerpoint/2010/main" val="1021712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2/11/2024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2/11/2024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2/11/2024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2/11/2024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2/11/2024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2/11/2024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2/11/2024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2/11/2024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2/11/2024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2/11/2024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2/11/2024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2/11/2024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hyperlink" Target="mailto:hhedrick@psa3.or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3907" y="1693331"/>
            <a:ext cx="3860259" cy="2943983"/>
          </a:xfrm>
        </p:spPr>
        <p:txBody>
          <a:bodyPr>
            <a:normAutofit/>
          </a:bodyPr>
          <a:lstStyle/>
          <a:p>
            <a:r>
              <a:rPr lang="en-US" dirty="0">
                <a:solidFill>
                  <a:schemeClr val="accent2"/>
                </a:solidFill>
              </a:rPr>
              <a:t>H</a:t>
            </a:r>
            <a:r>
              <a:rPr lang="en-US" dirty="0"/>
              <a:t>ealth </a:t>
            </a:r>
            <a:br>
              <a:rPr lang="en-US" dirty="0"/>
            </a:br>
            <a:r>
              <a:rPr lang="en-US" dirty="0">
                <a:solidFill>
                  <a:schemeClr val="accent2"/>
                </a:solidFill>
              </a:rPr>
              <a:t>I</a:t>
            </a:r>
            <a:r>
              <a:rPr lang="en-US" dirty="0"/>
              <a:t>nsurance </a:t>
            </a:r>
            <a:r>
              <a:rPr lang="en-US" dirty="0">
                <a:solidFill>
                  <a:schemeClr val="accent2"/>
                </a:solidFill>
              </a:rPr>
              <a:t>P</a:t>
            </a:r>
            <a:r>
              <a:rPr lang="en-US" dirty="0"/>
              <a:t>ortability and </a:t>
            </a:r>
            <a:r>
              <a:rPr lang="en-US" dirty="0">
                <a:solidFill>
                  <a:schemeClr val="accent2"/>
                </a:solidFill>
              </a:rPr>
              <a:t>A</a:t>
            </a:r>
            <a:r>
              <a:rPr lang="en-US" dirty="0"/>
              <a:t>ccountability </a:t>
            </a:r>
            <a:r>
              <a:rPr lang="en-US" dirty="0">
                <a:solidFill>
                  <a:schemeClr val="accent2"/>
                </a:solidFill>
              </a:rPr>
              <a:t>A</a:t>
            </a:r>
            <a:r>
              <a:rPr lang="en-US" dirty="0"/>
              <a:t>ct</a:t>
            </a:r>
          </a:p>
        </p:txBody>
      </p:sp>
      <p:sp>
        <p:nvSpPr>
          <p:cNvPr id="3" name="Subtitle 2"/>
          <p:cNvSpPr>
            <a:spLocks noGrp="1"/>
          </p:cNvSpPr>
          <p:nvPr>
            <p:ph type="body" sz="half" idx="2"/>
          </p:nvPr>
        </p:nvSpPr>
        <p:spPr>
          <a:xfrm>
            <a:off x="1154954" y="4823926"/>
            <a:ext cx="3859212" cy="541175"/>
          </a:xfrm>
        </p:spPr>
        <p:txBody>
          <a:bodyPr/>
          <a:lstStyle/>
          <a:p>
            <a:r>
              <a:rPr lang="en-US" dirty="0"/>
              <a:t>PRIVACY &amp; SECURITY TRAINING</a:t>
            </a:r>
          </a:p>
        </p:txBody>
      </p:sp>
      <p:sp>
        <p:nvSpPr>
          <p:cNvPr id="9" name="TextBox 8"/>
          <p:cNvSpPr txBox="1"/>
          <p:nvPr/>
        </p:nvSpPr>
        <p:spPr>
          <a:xfrm>
            <a:off x="8170150" y="2518991"/>
            <a:ext cx="3135086" cy="646331"/>
          </a:xfrm>
          <a:prstGeom prst="rect">
            <a:avLst/>
          </a:prstGeom>
          <a:noFill/>
        </p:spPr>
        <p:txBody>
          <a:bodyPr wrap="square" rtlCol="0">
            <a:spAutoFit/>
          </a:bodyPr>
          <a:lstStyle/>
          <a:p>
            <a:r>
              <a:rPr lang="en-US" dirty="0"/>
              <a:t>Heather Hedrick</a:t>
            </a:r>
          </a:p>
          <a:p>
            <a:r>
              <a:rPr lang="en-US" dirty="0"/>
              <a:t>Privacy Officer</a:t>
            </a:r>
          </a:p>
        </p:txBody>
      </p:sp>
      <p:sp>
        <p:nvSpPr>
          <p:cNvPr id="10" name="TextBox 9"/>
          <p:cNvSpPr txBox="1"/>
          <p:nvPr/>
        </p:nvSpPr>
        <p:spPr>
          <a:xfrm>
            <a:off x="7517007" y="5520714"/>
            <a:ext cx="2220686" cy="646331"/>
          </a:xfrm>
          <a:prstGeom prst="rect">
            <a:avLst/>
          </a:prstGeom>
          <a:noFill/>
        </p:spPr>
        <p:txBody>
          <a:bodyPr wrap="square" rtlCol="0">
            <a:spAutoFit/>
          </a:bodyPr>
          <a:lstStyle/>
          <a:p>
            <a:pPr algn="r"/>
            <a:r>
              <a:rPr lang="en-US" dirty="0"/>
              <a:t>Nemsys IT,</a:t>
            </a:r>
          </a:p>
          <a:p>
            <a:pPr algn="r"/>
            <a:r>
              <a:rPr lang="en-US" dirty="0"/>
              <a:t>Security Officer</a:t>
            </a:r>
          </a:p>
        </p:txBody>
      </p:sp>
    </p:spTree>
    <p:extLst>
      <p:ext uri="{BB962C8B-B14F-4D97-AF65-F5344CB8AC3E}">
        <p14:creationId xmlns:p14="http://schemas.microsoft.com/office/powerpoint/2010/main" val="53111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Privacy Practices</a:t>
            </a:r>
          </a:p>
        </p:txBody>
      </p:sp>
      <p:sp>
        <p:nvSpPr>
          <p:cNvPr id="3" name="Content Placeholder 2"/>
          <p:cNvSpPr>
            <a:spLocks noGrp="1"/>
          </p:cNvSpPr>
          <p:nvPr>
            <p:ph idx="1"/>
          </p:nvPr>
        </p:nvSpPr>
        <p:spPr/>
        <p:txBody>
          <a:bodyPr/>
          <a:lstStyle/>
          <a:p>
            <a:r>
              <a:rPr lang="en-US" dirty="0"/>
              <a:t>Must provide a notice of the Covered Entity’s privacy practices.</a:t>
            </a:r>
          </a:p>
          <a:p>
            <a:r>
              <a:rPr lang="en-US" dirty="0"/>
              <a:t>The notice must describe the IND’s rights, including the right to complain to HHS.</a:t>
            </a:r>
          </a:p>
          <a:p>
            <a:r>
              <a:rPr lang="en-US" dirty="0"/>
              <a:t>Must be posted in lobby and on website.</a:t>
            </a:r>
          </a:p>
          <a:p>
            <a:r>
              <a:rPr lang="en-US" dirty="0"/>
              <a:t>Must be given on first encounter with individual.</a:t>
            </a:r>
          </a:p>
          <a:p>
            <a:r>
              <a:rPr lang="en-US" dirty="0"/>
              <a:t>Must be signed every 3 years, per Privacy Rule.</a:t>
            </a:r>
          </a:p>
        </p:txBody>
      </p:sp>
    </p:spTree>
    <p:extLst>
      <p:ext uri="{BB962C8B-B14F-4D97-AF65-F5344CB8AC3E}">
        <p14:creationId xmlns:p14="http://schemas.microsoft.com/office/powerpoint/2010/main" val="192945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967136" cy="728480"/>
          </a:xfrm>
        </p:spPr>
        <p:txBody>
          <a:bodyPr/>
          <a:lstStyle/>
          <a:p>
            <a:r>
              <a:rPr lang="en-US" dirty="0"/>
              <a:t>How do we comply with the Privacy Rules?</a:t>
            </a:r>
          </a:p>
        </p:txBody>
      </p:sp>
      <p:sp>
        <p:nvSpPr>
          <p:cNvPr id="3" name="Content Placeholder 2"/>
          <p:cNvSpPr>
            <a:spLocks noGrp="1"/>
          </p:cNvSpPr>
          <p:nvPr>
            <p:ph idx="1"/>
          </p:nvPr>
        </p:nvSpPr>
        <p:spPr/>
        <p:txBody>
          <a:bodyPr/>
          <a:lstStyle/>
          <a:p>
            <a:r>
              <a:rPr lang="en-US" dirty="0"/>
              <a:t>Require that PHI not be communicated to those who are not authorized to receive the information</a:t>
            </a:r>
          </a:p>
          <a:p>
            <a:r>
              <a:rPr lang="en-US" dirty="0"/>
              <a:t>Follow “MINIMUM NECESSARY” and “NEED TO KNOW” guidelines</a:t>
            </a:r>
          </a:p>
          <a:p>
            <a:r>
              <a:rPr lang="en-US" dirty="0"/>
              <a:t>Provide a Notice of Privacy</a:t>
            </a:r>
          </a:p>
          <a:p>
            <a:r>
              <a:rPr lang="en-US" dirty="0"/>
              <a:t>Review HIPAA policies and procedures</a:t>
            </a:r>
          </a:p>
          <a:p>
            <a:r>
              <a:rPr lang="en-US" dirty="0"/>
              <a:t>Report complaints or concerns to AAA3’s Privacy Officer (Amy Craig) or the Department of Health and Human Services (HHS)</a:t>
            </a:r>
          </a:p>
        </p:txBody>
      </p:sp>
    </p:spTree>
    <p:extLst>
      <p:ext uri="{BB962C8B-B14F-4D97-AF65-F5344CB8AC3E}">
        <p14:creationId xmlns:p14="http://schemas.microsoft.com/office/powerpoint/2010/main" val="292620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19"/>
            <a:ext cx="9286904" cy="1072609"/>
          </a:xfrm>
        </p:spPr>
        <p:txBody>
          <a:bodyPr/>
          <a:lstStyle/>
          <a:p>
            <a:r>
              <a:rPr lang="en-US" dirty="0"/>
              <a:t>Security Rule:  What is it &amp; </a:t>
            </a:r>
            <a:br>
              <a:rPr lang="en-US" dirty="0"/>
            </a:br>
            <a:r>
              <a:rPr lang="en-US" dirty="0"/>
              <a:t>                                 what does it protect?</a:t>
            </a:r>
          </a:p>
        </p:txBody>
      </p:sp>
      <p:sp>
        <p:nvSpPr>
          <p:cNvPr id="3" name="Content Placeholder 2"/>
          <p:cNvSpPr>
            <a:spLocks noGrp="1"/>
          </p:cNvSpPr>
          <p:nvPr>
            <p:ph idx="1"/>
          </p:nvPr>
        </p:nvSpPr>
        <p:spPr>
          <a:xfrm>
            <a:off x="1154954" y="2418735"/>
            <a:ext cx="8761413" cy="3601065"/>
          </a:xfrm>
        </p:spPr>
        <p:txBody>
          <a:bodyPr/>
          <a:lstStyle/>
          <a:p>
            <a:r>
              <a:rPr lang="en-US" dirty="0"/>
              <a:t>The Security Rule requires appropriate</a:t>
            </a:r>
            <a:r>
              <a:rPr lang="en-US" b="1" dirty="0"/>
              <a:t> administrative, physical </a:t>
            </a:r>
            <a:r>
              <a:rPr lang="en-US" dirty="0"/>
              <a:t>and </a:t>
            </a:r>
            <a:r>
              <a:rPr lang="en-US" b="1" dirty="0"/>
              <a:t>technical</a:t>
            </a:r>
            <a:r>
              <a:rPr lang="en-US" dirty="0"/>
              <a:t> safeguards to ensure the </a:t>
            </a:r>
            <a:r>
              <a:rPr lang="en-US" i="1" dirty="0"/>
              <a:t>confidentiality, integrity and availability</a:t>
            </a:r>
            <a:r>
              <a:rPr lang="en-US" dirty="0"/>
              <a:t> of electronic PHI (</a:t>
            </a:r>
            <a:r>
              <a:rPr lang="en-US" dirty="0" err="1"/>
              <a:t>ePHI</a:t>
            </a:r>
            <a:r>
              <a:rPr lang="en-US" dirty="0"/>
              <a:t>).</a:t>
            </a:r>
          </a:p>
          <a:p>
            <a:pPr marL="0" indent="0">
              <a:buNone/>
            </a:pPr>
            <a:endParaRPr lang="en-US" dirty="0"/>
          </a:p>
        </p:txBody>
      </p:sp>
      <p:pic>
        <p:nvPicPr>
          <p:cNvPr id="4" name="Picture 3"/>
          <p:cNvPicPr>
            <a:picLocks noChangeAspect="1"/>
          </p:cNvPicPr>
          <p:nvPr/>
        </p:nvPicPr>
        <p:blipFill>
          <a:blip r:embed="rId3"/>
          <a:stretch>
            <a:fillRect/>
          </a:stretch>
        </p:blipFill>
        <p:spPr>
          <a:xfrm>
            <a:off x="1599749" y="3291298"/>
            <a:ext cx="8095126" cy="3358127"/>
          </a:xfrm>
          <a:prstGeom prst="rect">
            <a:avLst/>
          </a:prstGeom>
        </p:spPr>
      </p:pic>
    </p:spTree>
    <p:extLst>
      <p:ext uri="{BB962C8B-B14F-4D97-AF65-F5344CB8AC3E}">
        <p14:creationId xmlns:p14="http://schemas.microsoft.com/office/powerpoint/2010/main" val="416079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435291" cy="728480"/>
          </a:xfrm>
        </p:spPr>
        <p:txBody>
          <a:bodyPr/>
          <a:lstStyle/>
          <a:p>
            <a:r>
              <a:rPr lang="en-US" dirty="0"/>
              <a:t>Confidentiality, Integrity and Availability</a:t>
            </a:r>
          </a:p>
        </p:txBody>
      </p:sp>
      <p:sp>
        <p:nvSpPr>
          <p:cNvPr id="3" name="Content Placeholder 2"/>
          <p:cNvSpPr>
            <a:spLocks noGrp="1"/>
          </p:cNvSpPr>
          <p:nvPr>
            <p:ph idx="1"/>
          </p:nvPr>
        </p:nvSpPr>
        <p:spPr>
          <a:xfrm>
            <a:off x="1154954" y="2594170"/>
            <a:ext cx="8761413" cy="3416300"/>
          </a:xfrm>
        </p:spPr>
        <p:txBody>
          <a:bodyPr/>
          <a:lstStyle/>
          <a:p>
            <a:r>
              <a:rPr lang="en-US" dirty="0"/>
              <a:t>Confidentiality</a:t>
            </a:r>
          </a:p>
          <a:p>
            <a:pPr lvl="1"/>
            <a:r>
              <a:rPr lang="en-US" dirty="0"/>
              <a:t>Keeping your data private</a:t>
            </a:r>
          </a:p>
          <a:p>
            <a:r>
              <a:rPr lang="en-US" dirty="0"/>
              <a:t>Integrity</a:t>
            </a:r>
          </a:p>
          <a:p>
            <a:pPr lvl="1"/>
            <a:r>
              <a:rPr lang="en-US" dirty="0"/>
              <a:t>Ensuring that your data is accurate</a:t>
            </a:r>
          </a:p>
          <a:p>
            <a:r>
              <a:rPr lang="en-US" dirty="0"/>
              <a:t>Availability</a:t>
            </a:r>
          </a:p>
          <a:p>
            <a:pPr lvl="1"/>
            <a:r>
              <a:rPr lang="en-US" dirty="0"/>
              <a:t>Always having access to your data</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968" y="2576181"/>
            <a:ext cx="3452277" cy="3452277"/>
          </a:xfrm>
          <a:prstGeom prst="rect">
            <a:avLst/>
          </a:prstGeom>
        </p:spPr>
      </p:pic>
    </p:spTree>
    <p:extLst>
      <p:ext uri="{BB962C8B-B14F-4D97-AF65-F5344CB8AC3E}">
        <p14:creationId xmlns:p14="http://schemas.microsoft.com/office/powerpoint/2010/main" val="120411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74441"/>
            <a:ext cx="9192695" cy="1073020"/>
          </a:xfrm>
        </p:spPr>
        <p:txBody>
          <a:bodyPr/>
          <a:lstStyle/>
          <a:p>
            <a:r>
              <a:rPr lang="en-US" dirty="0"/>
              <a:t>Electronic Protected Health Information</a:t>
            </a:r>
            <a:br>
              <a:rPr lang="en-US" dirty="0"/>
            </a:br>
            <a:r>
              <a:rPr lang="en-US" dirty="0"/>
              <a:t>                               (</a:t>
            </a:r>
            <a:r>
              <a:rPr lang="en-US" dirty="0" err="1"/>
              <a:t>ePHI</a:t>
            </a:r>
            <a:r>
              <a:rPr lang="en-US" dirty="0"/>
              <a:t>)</a:t>
            </a:r>
          </a:p>
        </p:txBody>
      </p:sp>
      <p:sp>
        <p:nvSpPr>
          <p:cNvPr id="3" name="Text Placeholder 2"/>
          <p:cNvSpPr>
            <a:spLocks noGrp="1"/>
          </p:cNvSpPr>
          <p:nvPr>
            <p:ph type="body" idx="1"/>
          </p:nvPr>
        </p:nvSpPr>
        <p:spPr/>
        <p:txBody>
          <a:bodyPr/>
          <a:lstStyle/>
          <a:p>
            <a:r>
              <a:rPr lang="en-US" dirty="0"/>
              <a:t>What is it?</a:t>
            </a:r>
          </a:p>
        </p:txBody>
      </p:sp>
      <p:sp>
        <p:nvSpPr>
          <p:cNvPr id="4" name="Content Placeholder 3"/>
          <p:cNvSpPr>
            <a:spLocks noGrp="1"/>
          </p:cNvSpPr>
          <p:nvPr>
            <p:ph sz="half" idx="2"/>
          </p:nvPr>
        </p:nvSpPr>
        <p:spPr/>
        <p:txBody>
          <a:bodyPr/>
          <a:lstStyle/>
          <a:p>
            <a:r>
              <a:rPr lang="en-US" dirty="0"/>
              <a:t>All PHI past, present or future that is produced, saved, transferred or received in </a:t>
            </a:r>
            <a:r>
              <a:rPr lang="en-US" b="1" dirty="0"/>
              <a:t>electronic</a:t>
            </a:r>
            <a:r>
              <a:rPr lang="en-US" dirty="0"/>
              <a:t> format.</a:t>
            </a:r>
          </a:p>
        </p:txBody>
      </p:sp>
      <p:sp>
        <p:nvSpPr>
          <p:cNvPr id="5" name="Text Placeholder 4"/>
          <p:cNvSpPr>
            <a:spLocks noGrp="1"/>
          </p:cNvSpPr>
          <p:nvPr>
            <p:ph type="body" sz="quarter" idx="3"/>
          </p:nvPr>
        </p:nvSpPr>
        <p:spPr/>
        <p:txBody>
          <a:bodyPr/>
          <a:lstStyle/>
          <a:p>
            <a:r>
              <a:rPr lang="en-US" dirty="0"/>
              <a:t>Locations for </a:t>
            </a:r>
            <a:r>
              <a:rPr lang="en-US" dirty="0" err="1"/>
              <a:t>ePHI</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a:t>Hard drives</a:t>
            </a:r>
          </a:p>
          <a:p>
            <a:r>
              <a:rPr lang="en-US" dirty="0"/>
              <a:t>Mobile devices such as cell phones, smartphones, tablets and laptops</a:t>
            </a:r>
          </a:p>
          <a:p>
            <a:r>
              <a:rPr lang="en-US" dirty="0"/>
              <a:t>Optical media (CDs, DVDs)</a:t>
            </a:r>
          </a:p>
          <a:p>
            <a:r>
              <a:rPr lang="en-US" dirty="0"/>
              <a:t>USB removable media (flash drives, thumb drives, pen drives, memory sticks, </a:t>
            </a:r>
            <a:r>
              <a:rPr lang="en-US" dirty="0" err="1"/>
              <a:t>etc</a:t>
            </a:r>
            <a:r>
              <a:rPr lang="en-US" dirty="0"/>
              <a:t>)</a:t>
            </a:r>
          </a:p>
          <a:p>
            <a:r>
              <a:rPr lang="en-US" dirty="0"/>
              <a:t>Biomedical devices such as infusion pumps, ventilators, diagnostic ultrasound machines, </a:t>
            </a:r>
            <a:r>
              <a:rPr lang="en-US" dirty="0" err="1"/>
              <a:t>etc</a:t>
            </a:r>
            <a:endParaRPr lang="en-US" dirty="0"/>
          </a:p>
          <a:p>
            <a:endParaRPr lang="en-US" dirty="0"/>
          </a:p>
        </p:txBody>
      </p:sp>
    </p:spTree>
    <p:extLst>
      <p:ext uri="{BB962C8B-B14F-4D97-AF65-F5344CB8AC3E}">
        <p14:creationId xmlns:p14="http://schemas.microsoft.com/office/powerpoint/2010/main" val="184635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Act</a:t>
            </a:r>
          </a:p>
        </p:txBody>
      </p:sp>
      <p:sp>
        <p:nvSpPr>
          <p:cNvPr id="3" name="Content Placeholder 2"/>
          <p:cNvSpPr>
            <a:spLocks noGrp="1"/>
          </p:cNvSpPr>
          <p:nvPr>
            <p:ph idx="1"/>
          </p:nvPr>
        </p:nvSpPr>
        <p:spPr>
          <a:xfrm>
            <a:off x="1154953" y="2584839"/>
            <a:ext cx="8761413" cy="3416300"/>
          </a:xfrm>
        </p:spPr>
        <p:txBody>
          <a:bodyPr/>
          <a:lstStyle/>
          <a:p>
            <a:r>
              <a:rPr lang="en-US" dirty="0"/>
              <a:t>Health Information Technology for Economic and Clinical Health Act (HITECH)</a:t>
            </a:r>
          </a:p>
          <a:p>
            <a:r>
              <a:rPr lang="en-US" dirty="0"/>
              <a:t>Was enacted as part of the American Recovery and Reinvestment Act (ARRA) in 2009.</a:t>
            </a:r>
          </a:p>
          <a:p>
            <a:r>
              <a:rPr lang="en-US" dirty="0"/>
              <a:t>Was created to motivate the implementation of Electronic Health Records (EHR) and supporting technology in the United States.</a:t>
            </a:r>
          </a:p>
          <a:p>
            <a:endParaRPr lang="en-US" dirty="0"/>
          </a:p>
          <a:p>
            <a:r>
              <a:rPr lang="en-US" b="1" dirty="0">
                <a:solidFill>
                  <a:schemeClr val="tx2"/>
                </a:solidFill>
              </a:rPr>
              <a:t>It strengthens HIPAA by expanding criminal consequences and adding civil penalties for PHI breaches and violations.</a:t>
            </a:r>
          </a:p>
        </p:txBody>
      </p:sp>
    </p:spTree>
    <p:extLst>
      <p:ext uri="{BB962C8B-B14F-4D97-AF65-F5344CB8AC3E}">
        <p14:creationId xmlns:p14="http://schemas.microsoft.com/office/powerpoint/2010/main" val="288698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005" y="811523"/>
            <a:ext cx="4797975" cy="1866122"/>
          </a:xfrm>
        </p:spPr>
        <p:txBody>
          <a:bodyPr/>
          <a:lstStyle/>
          <a:p>
            <a:r>
              <a:rPr lang="en-US" dirty="0"/>
              <a:t>What is a Breach?</a:t>
            </a:r>
          </a:p>
        </p:txBody>
      </p:sp>
      <p:sp>
        <p:nvSpPr>
          <p:cNvPr id="3" name="Text Placeholder 2"/>
          <p:cNvSpPr>
            <a:spLocks noGrp="1"/>
          </p:cNvSpPr>
          <p:nvPr>
            <p:ph type="body" idx="1"/>
          </p:nvPr>
        </p:nvSpPr>
        <p:spPr>
          <a:xfrm>
            <a:off x="6876509" y="2011034"/>
            <a:ext cx="4805029" cy="4068146"/>
          </a:xfrm>
        </p:spPr>
        <p:txBody>
          <a:bodyPr>
            <a:normAutofit/>
          </a:bodyPr>
          <a:lstStyle/>
          <a:p>
            <a:pPr marL="742950" lvl="1" indent="-285750">
              <a:buFont typeface="Wingdings" panose="05000000000000000000" pitchFamily="2" charset="2"/>
              <a:buChar char="§"/>
            </a:pPr>
            <a:r>
              <a:rPr lang="en-US" dirty="0"/>
              <a:t>Not encrypting mobile devices or email that contain PHI</a:t>
            </a:r>
          </a:p>
          <a:p>
            <a:pPr marL="742950" lvl="1" indent="-285750">
              <a:buFont typeface="Wingdings" panose="05000000000000000000" pitchFamily="2" charset="2"/>
              <a:buChar char="§"/>
            </a:pPr>
            <a:r>
              <a:rPr lang="en-US" dirty="0"/>
              <a:t>Loss or theft of mobile device that is not encrypted and contains PHI</a:t>
            </a:r>
          </a:p>
          <a:p>
            <a:pPr marL="742950" lvl="1" indent="-285750">
              <a:buFont typeface="Wingdings" panose="05000000000000000000" pitchFamily="2" charset="2"/>
              <a:buChar char="§"/>
            </a:pPr>
            <a:r>
              <a:rPr lang="en-US" dirty="0"/>
              <a:t>PHI provided to the wrong requestor</a:t>
            </a:r>
          </a:p>
          <a:p>
            <a:pPr marL="742950" lvl="1" indent="-285750">
              <a:buFont typeface="Wingdings" panose="05000000000000000000" pitchFamily="2" charset="2"/>
              <a:buChar char="§"/>
            </a:pPr>
            <a:r>
              <a:rPr lang="en-US" dirty="0"/>
              <a:t>Improper disposal of records containing PHI</a:t>
            </a:r>
          </a:p>
          <a:p>
            <a:pPr marL="742950" lvl="1" indent="-285750">
              <a:buFont typeface="Wingdings" panose="05000000000000000000" pitchFamily="2" charset="2"/>
              <a:buChar char="§"/>
            </a:pPr>
            <a:r>
              <a:rPr lang="en-US" dirty="0"/>
              <a:t>Unauthorized viewing of PHI</a:t>
            </a:r>
          </a:p>
          <a:p>
            <a:pPr marL="742950" lvl="1" indent="-285750">
              <a:buFont typeface="Wingdings" panose="05000000000000000000" pitchFamily="2" charset="2"/>
              <a:buChar char="§"/>
            </a:pPr>
            <a:r>
              <a:rPr lang="en-US" dirty="0"/>
              <a:t>Confidential communication violations</a:t>
            </a:r>
          </a:p>
          <a:p>
            <a:endParaRPr lang="en-US" dirty="0"/>
          </a:p>
        </p:txBody>
      </p:sp>
      <p:sp>
        <p:nvSpPr>
          <p:cNvPr id="4" name="TextBox 3"/>
          <p:cNvSpPr txBox="1"/>
          <p:nvPr/>
        </p:nvSpPr>
        <p:spPr>
          <a:xfrm>
            <a:off x="987005" y="2677644"/>
            <a:ext cx="4620693" cy="2031325"/>
          </a:xfrm>
          <a:prstGeom prst="rect">
            <a:avLst/>
          </a:prstGeom>
          <a:noFill/>
        </p:spPr>
        <p:txBody>
          <a:bodyPr wrap="square" rtlCol="0">
            <a:spAutoFit/>
          </a:bodyPr>
          <a:lstStyle/>
          <a:p>
            <a:r>
              <a:rPr lang="en-US" dirty="0">
                <a:solidFill>
                  <a:schemeClr val="tx2">
                    <a:lumMod val="40000"/>
                    <a:lumOff val="60000"/>
                  </a:schemeClr>
                </a:solidFill>
              </a:rPr>
              <a:t>The unauthorized use or disclosure under the Privacy Rule that compromises the security or privacy of PHI such that the use or disclosure poses a significant risk of financial, reputational, or other harm to the affected individual.</a:t>
            </a:r>
          </a:p>
        </p:txBody>
      </p:sp>
      <p:sp>
        <p:nvSpPr>
          <p:cNvPr id="5" name="TextBox 4"/>
          <p:cNvSpPr txBox="1"/>
          <p:nvPr/>
        </p:nvSpPr>
        <p:spPr>
          <a:xfrm>
            <a:off x="6680718" y="1282919"/>
            <a:ext cx="3946849" cy="461665"/>
          </a:xfrm>
          <a:prstGeom prst="rect">
            <a:avLst/>
          </a:prstGeom>
          <a:noFill/>
        </p:spPr>
        <p:txBody>
          <a:bodyPr wrap="square" rtlCol="0">
            <a:spAutoFit/>
          </a:bodyPr>
          <a:lstStyle/>
          <a:p>
            <a:r>
              <a:rPr lang="en-US" sz="2400" dirty="0">
                <a:ln w="0"/>
                <a:solidFill>
                  <a:schemeClr val="accent1"/>
                </a:solidFill>
                <a:effectLst>
                  <a:outerShdw blurRad="38100" dist="25400" dir="5400000" algn="ctr" rotWithShape="0">
                    <a:srgbClr val="6E747A">
                      <a:alpha val="43000"/>
                    </a:srgbClr>
                  </a:outerShdw>
                </a:effectLst>
              </a:rPr>
              <a:t>Examples of breaches:</a:t>
            </a:r>
          </a:p>
        </p:txBody>
      </p:sp>
      <p:sp>
        <p:nvSpPr>
          <p:cNvPr id="7" name="Rectangle 6"/>
          <p:cNvSpPr/>
          <p:nvPr/>
        </p:nvSpPr>
        <p:spPr>
          <a:xfrm>
            <a:off x="507696" y="5248183"/>
            <a:ext cx="5832573" cy="830997"/>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DON’T ACCESS INDIVIDUAL’S RECORDS </a:t>
            </a:r>
          </a:p>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WITHOUT A BUSINESS REASON </a:t>
            </a:r>
          </a:p>
        </p:txBody>
      </p:sp>
    </p:spTree>
    <p:extLst>
      <p:ext uri="{BB962C8B-B14F-4D97-AF65-F5344CB8AC3E}">
        <p14:creationId xmlns:p14="http://schemas.microsoft.com/office/powerpoint/2010/main" val="325878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724540" cy="728480"/>
          </a:xfrm>
        </p:spPr>
        <p:txBody>
          <a:bodyPr/>
          <a:lstStyle/>
          <a:p>
            <a:r>
              <a:rPr lang="en-US" dirty="0"/>
              <a:t>Penalties and Noncompliance</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2061" b="1585"/>
          <a:stretch/>
        </p:blipFill>
        <p:spPr bwMode="auto">
          <a:xfrm>
            <a:off x="279918" y="2547516"/>
            <a:ext cx="5460089" cy="3769307"/>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t="1661" b="3820"/>
          <a:stretch/>
        </p:blipFill>
        <p:spPr bwMode="auto">
          <a:xfrm>
            <a:off x="6439677" y="2547517"/>
            <a:ext cx="5466183" cy="37693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835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Breach Notification Rule</a:t>
            </a:r>
          </a:p>
        </p:txBody>
      </p:sp>
      <p:sp>
        <p:nvSpPr>
          <p:cNvPr id="3" name="Content Placeholder 2"/>
          <p:cNvSpPr>
            <a:spLocks noGrp="1"/>
          </p:cNvSpPr>
          <p:nvPr>
            <p:ph idx="1"/>
          </p:nvPr>
        </p:nvSpPr>
        <p:spPr/>
        <p:txBody>
          <a:bodyPr/>
          <a:lstStyle/>
          <a:p>
            <a:r>
              <a:rPr lang="en-US" dirty="0"/>
              <a:t>Provide notice to individuals affected by the breach</a:t>
            </a:r>
          </a:p>
          <a:p>
            <a:r>
              <a:rPr lang="en-US" dirty="0"/>
              <a:t>For breaches involving &lt; 500 people:</a:t>
            </a:r>
          </a:p>
          <a:p>
            <a:pPr lvl="1"/>
            <a:r>
              <a:rPr lang="en-US" dirty="0"/>
              <a:t>Notify individuals and maintain a log of security breaches</a:t>
            </a:r>
          </a:p>
          <a:p>
            <a:pPr lvl="1"/>
            <a:r>
              <a:rPr lang="en-US" dirty="0"/>
              <a:t>Breaches can be submitted to HHS at the time of incident or annually</a:t>
            </a:r>
          </a:p>
          <a:p>
            <a:r>
              <a:rPr lang="en-US" dirty="0"/>
              <a:t>For breaches involving &gt; 500 people:</a:t>
            </a:r>
          </a:p>
          <a:p>
            <a:pPr lvl="1"/>
            <a:r>
              <a:rPr lang="en-US" dirty="0"/>
              <a:t>Notify affected individuals, HHS and the media</a:t>
            </a:r>
          </a:p>
          <a:p>
            <a:pPr lvl="1"/>
            <a:r>
              <a:rPr lang="en-US" dirty="0"/>
              <a:t>Could be put on the “Wall of Shame”</a:t>
            </a:r>
          </a:p>
        </p:txBody>
      </p:sp>
    </p:spTree>
    <p:extLst>
      <p:ext uri="{BB962C8B-B14F-4D97-AF65-F5344CB8AC3E}">
        <p14:creationId xmlns:p14="http://schemas.microsoft.com/office/powerpoint/2010/main" val="384801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465" y="2379306"/>
            <a:ext cx="10895045" cy="4068146"/>
          </a:xfrm>
          <a:prstGeom prst="rect">
            <a:avLst/>
          </a:prstGeom>
        </p:spPr>
      </p:pic>
      <p:sp>
        <p:nvSpPr>
          <p:cNvPr id="3" name="Title 2"/>
          <p:cNvSpPr>
            <a:spLocks noGrp="1"/>
          </p:cNvSpPr>
          <p:nvPr>
            <p:ph type="title"/>
          </p:nvPr>
        </p:nvSpPr>
        <p:spPr/>
        <p:txBody>
          <a:bodyPr/>
          <a:lstStyle/>
          <a:p>
            <a:r>
              <a:rPr lang="en-US" dirty="0"/>
              <a:t>Wall of Shame</a:t>
            </a:r>
          </a:p>
        </p:txBody>
      </p:sp>
    </p:spTree>
    <p:extLst>
      <p:ext uri="{BB962C8B-B14F-4D97-AF65-F5344CB8AC3E}">
        <p14:creationId xmlns:p14="http://schemas.microsoft.com/office/powerpoint/2010/main" val="136668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HIPAA</a:t>
            </a:r>
          </a:p>
        </p:txBody>
      </p:sp>
      <p:sp>
        <p:nvSpPr>
          <p:cNvPr id="3" name="Content Placeholder 2"/>
          <p:cNvSpPr>
            <a:spLocks noGrp="1"/>
          </p:cNvSpPr>
          <p:nvPr>
            <p:ph sz="half" idx="1"/>
          </p:nvPr>
        </p:nvSpPr>
        <p:spPr>
          <a:xfrm>
            <a:off x="1151368" y="3013788"/>
            <a:ext cx="4828744" cy="3006013"/>
          </a:xfrm>
        </p:spPr>
        <p:txBody>
          <a:bodyPr/>
          <a:lstStyle/>
          <a:p>
            <a:r>
              <a:rPr lang="en-US" b="1" dirty="0"/>
              <a:t>HIPAA</a:t>
            </a:r>
            <a:r>
              <a:rPr lang="en-US" dirty="0"/>
              <a:t> = Health Insurance Portability and Accountability Act of 1996</a:t>
            </a:r>
          </a:p>
          <a:p>
            <a:r>
              <a:rPr lang="en-US" b="1" dirty="0"/>
              <a:t>HITECH Act </a:t>
            </a:r>
            <a:r>
              <a:rPr lang="en-US" dirty="0"/>
              <a:t>= Health Information Technology for Economic and Clinical Health Act of 2009</a:t>
            </a:r>
          </a:p>
          <a:p>
            <a:pPr lvl="1"/>
            <a:r>
              <a:rPr lang="en-US" dirty="0"/>
              <a:t>Expanded Privacy Rule &amp; Security Standards</a:t>
            </a:r>
          </a:p>
          <a:p>
            <a:r>
              <a:rPr lang="en-US" b="1" dirty="0"/>
              <a:t>Omnibus Rule </a:t>
            </a:r>
            <a:r>
              <a:rPr lang="en-US" dirty="0"/>
              <a:t>- 2013</a:t>
            </a:r>
          </a:p>
        </p:txBody>
      </p:sp>
      <p:pic>
        <p:nvPicPr>
          <p:cNvPr id="5" name="Content Placeholder 4"/>
          <p:cNvPicPr>
            <a:picLocks noGrp="1" noChangeAspect="1"/>
          </p:cNvPicPr>
          <p:nvPr>
            <p:ph sz="half" idx="2"/>
          </p:nvPr>
        </p:nvPicPr>
        <p:blipFill>
          <a:blip r:embed="rId3"/>
          <a:stretch>
            <a:fillRect/>
          </a:stretch>
        </p:blipFill>
        <p:spPr>
          <a:xfrm>
            <a:off x="6208713" y="2910247"/>
            <a:ext cx="4824412" cy="2764706"/>
          </a:xfrm>
          <a:prstGeom prst="rect">
            <a:avLst/>
          </a:prstGeom>
        </p:spPr>
      </p:pic>
    </p:spTree>
    <p:extLst>
      <p:ext uri="{BB962C8B-B14F-4D97-AF65-F5344CB8AC3E}">
        <p14:creationId xmlns:p14="http://schemas.microsoft.com/office/powerpoint/2010/main" val="4192900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Breach Reporting Process</a:t>
            </a:r>
          </a:p>
        </p:txBody>
      </p:sp>
      <p:sp>
        <p:nvSpPr>
          <p:cNvPr id="3" name="Content Placeholder 2"/>
          <p:cNvSpPr>
            <a:spLocks noGrp="1"/>
          </p:cNvSpPr>
          <p:nvPr>
            <p:ph idx="1"/>
          </p:nvPr>
        </p:nvSpPr>
        <p:spPr>
          <a:xfrm>
            <a:off x="1154954" y="2491273"/>
            <a:ext cx="9547258" cy="3862874"/>
          </a:xfrm>
        </p:spPr>
        <p:txBody>
          <a:bodyPr>
            <a:normAutofit fontScale="92500" lnSpcReduction="10000"/>
          </a:bodyPr>
          <a:lstStyle/>
          <a:p>
            <a:r>
              <a:rPr lang="en-US" dirty="0"/>
              <a:t>Employee to report any suspected privacy breach or security incident to Supervisor as soon as detected or suspected.</a:t>
            </a:r>
          </a:p>
          <a:p>
            <a:r>
              <a:rPr lang="en-US" dirty="0"/>
              <a:t>Supervisor to notify the HIPAA Privacy and Security Officers to investigate.</a:t>
            </a:r>
          </a:p>
          <a:p>
            <a:r>
              <a:rPr lang="en-US" dirty="0"/>
              <a:t>HIPAA Officers to investigate/assess situation.</a:t>
            </a:r>
          </a:p>
          <a:p>
            <a:r>
              <a:rPr lang="en-US" dirty="0"/>
              <a:t>If a breach has occurred, HIPAA Officers will:</a:t>
            </a:r>
          </a:p>
          <a:p>
            <a:pPr marL="857250" lvl="1" indent="-457200">
              <a:buFont typeface="+mj-lt"/>
              <a:buAutoNum type="arabicPeriod"/>
            </a:pPr>
            <a:r>
              <a:rPr lang="en-US" dirty="0"/>
              <a:t>Determine steps necessary to mitigate</a:t>
            </a:r>
          </a:p>
          <a:p>
            <a:pPr marL="857250" lvl="1" indent="-457200">
              <a:buFont typeface="+mj-lt"/>
              <a:buAutoNum type="arabicPeriod"/>
            </a:pPr>
            <a:r>
              <a:rPr lang="en-US" dirty="0"/>
              <a:t>Report to the affected organization/person</a:t>
            </a:r>
          </a:p>
          <a:p>
            <a:pPr marL="857250" lvl="1" indent="-457200">
              <a:buFont typeface="+mj-lt"/>
              <a:buAutoNum type="arabicPeriod"/>
            </a:pPr>
            <a:r>
              <a:rPr lang="en-US" dirty="0"/>
              <a:t>Work with legal counsel to determine if state and federal laws may be applicable</a:t>
            </a:r>
          </a:p>
          <a:p>
            <a:pPr marL="857250" lvl="1" indent="-457200">
              <a:buFont typeface="+mj-lt"/>
              <a:buAutoNum type="arabicPeriod"/>
            </a:pPr>
            <a:r>
              <a:rPr lang="en-US" dirty="0"/>
              <a:t>Recommend possible operational improvements to prevent recurrence</a:t>
            </a:r>
          </a:p>
          <a:p>
            <a:pPr marL="857250" lvl="1" indent="-457200">
              <a:buFont typeface="+mj-lt"/>
              <a:buAutoNum type="arabicPeriod"/>
            </a:pPr>
            <a:r>
              <a:rPr lang="en-US" dirty="0"/>
              <a:t>Refer any intentional actions by employee to HR</a:t>
            </a:r>
          </a:p>
          <a:p>
            <a:pPr marL="857250" lvl="1" indent="-457200">
              <a:buFont typeface="+mj-lt"/>
              <a:buAutoNum type="arabicPeriod"/>
            </a:pPr>
            <a:r>
              <a:rPr lang="en-US" dirty="0"/>
              <a:t>Post required notifications as quickly as possible, but not to exceed 60 days unless law enforcement agencies request a delay</a:t>
            </a:r>
          </a:p>
          <a:p>
            <a:endParaRPr lang="en-US" dirty="0"/>
          </a:p>
        </p:txBody>
      </p:sp>
    </p:spTree>
    <p:extLst>
      <p:ext uri="{BB962C8B-B14F-4D97-AF65-F5344CB8AC3E}">
        <p14:creationId xmlns:p14="http://schemas.microsoft.com/office/powerpoint/2010/main" val="225997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Awareness</a:t>
            </a:r>
          </a:p>
        </p:txBody>
      </p:sp>
      <p:sp>
        <p:nvSpPr>
          <p:cNvPr id="3" name="Content Placeholder 2"/>
          <p:cNvSpPr>
            <a:spLocks noGrp="1"/>
          </p:cNvSpPr>
          <p:nvPr>
            <p:ph idx="1"/>
          </p:nvPr>
        </p:nvSpPr>
        <p:spPr>
          <a:xfrm>
            <a:off x="1154954" y="2416629"/>
            <a:ext cx="8761413" cy="3565849"/>
          </a:xfrm>
        </p:spPr>
        <p:txBody>
          <a:bodyPr/>
          <a:lstStyle/>
          <a:p>
            <a:r>
              <a:rPr lang="en-US" sz="2000" dirty="0"/>
              <a:t>Why is it important?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61" y="2768859"/>
            <a:ext cx="4950408" cy="3712806"/>
          </a:xfrm>
          <a:prstGeom prst="rect">
            <a:avLst/>
          </a:prstGeom>
        </p:spPr>
      </p:pic>
    </p:spTree>
    <p:extLst>
      <p:ext uri="{BB962C8B-B14F-4D97-AF65-F5344CB8AC3E}">
        <p14:creationId xmlns:p14="http://schemas.microsoft.com/office/powerpoint/2010/main" val="340962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Risks</a:t>
            </a:r>
          </a:p>
        </p:txBody>
      </p:sp>
      <p:sp>
        <p:nvSpPr>
          <p:cNvPr id="3" name="Content Placeholder 2"/>
          <p:cNvSpPr>
            <a:spLocks noGrp="1"/>
          </p:cNvSpPr>
          <p:nvPr>
            <p:ph idx="1"/>
          </p:nvPr>
        </p:nvSpPr>
        <p:spPr>
          <a:xfrm>
            <a:off x="1033656" y="2827176"/>
            <a:ext cx="5497773" cy="2884714"/>
          </a:xfrm>
        </p:spPr>
        <p:txBody>
          <a:bodyPr>
            <a:normAutofit fontScale="92500" lnSpcReduction="20000"/>
          </a:bodyPr>
          <a:lstStyle/>
          <a:p>
            <a:r>
              <a:rPr lang="en-US" dirty="0"/>
              <a:t>Reduced by a “Culture of Compliance” or following your policies and procedures.</a:t>
            </a:r>
          </a:p>
          <a:p>
            <a:pPr lvl="1"/>
            <a:r>
              <a:rPr lang="en-US" dirty="0"/>
              <a:t>Security is 25% Computer Countermeasures</a:t>
            </a:r>
          </a:p>
          <a:p>
            <a:pPr lvl="1"/>
            <a:r>
              <a:rPr lang="en-US" b="1" dirty="0">
                <a:solidFill>
                  <a:srgbClr val="FF0000"/>
                </a:solidFill>
              </a:rPr>
              <a:t>75% Employee Behavior</a:t>
            </a:r>
          </a:p>
          <a:p>
            <a:r>
              <a:rPr lang="en-US" dirty="0"/>
              <a:t>Never disable security controls such as antivirus, malware, or firewalls</a:t>
            </a:r>
          </a:p>
          <a:p>
            <a:r>
              <a:rPr lang="en-US" dirty="0"/>
              <a:t>Do not install screen savers or other programs without prior approval</a:t>
            </a:r>
          </a:p>
          <a:p>
            <a:r>
              <a:rPr lang="en-US" dirty="0"/>
              <a:t>Personal cell phones should not be charged using agency computer’s USB connection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850" y="2603500"/>
            <a:ext cx="4292155" cy="3569360"/>
          </a:xfrm>
          <a:prstGeom prst="rect">
            <a:avLst/>
          </a:prstGeom>
        </p:spPr>
      </p:pic>
    </p:spTree>
    <p:extLst>
      <p:ext uri="{BB962C8B-B14F-4D97-AF65-F5344CB8AC3E}">
        <p14:creationId xmlns:p14="http://schemas.microsoft.com/office/powerpoint/2010/main" val="626121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Attacks &amp; Security Awareness</a:t>
            </a:r>
          </a:p>
        </p:txBody>
      </p:sp>
      <p:sp>
        <p:nvSpPr>
          <p:cNvPr id="3" name="Content Placeholder 2"/>
          <p:cNvSpPr>
            <a:spLocks noGrp="1"/>
          </p:cNvSpPr>
          <p:nvPr>
            <p:ph idx="1"/>
          </p:nvPr>
        </p:nvSpPr>
        <p:spPr/>
        <p:txBody>
          <a:bodyPr/>
          <a:lstStyle/>
          <a:p>
            <a:r>
              <a:rPr lang="en-US" dirty="0"/>
              <a:t>Hackers use a variety of tools to launch attacks, such as:  malware, ransomware, phishing and spear phishing, password attacks, etc.</a:t>
            </a:r>
          </a:p>
          <a:p>
            <a:r>
              <a:rPr lang="en-US" dirty="0"/>
              <a:t>Infections range from annoying to devastating.</a:t>
            </a:r>
          </a:p>
          <a:p>
            <a:r>
              <a:rPr lang="en-US" dirty="0"/>
              <a:t>Can spread to other devices by the actions you take, such as opening infected email attachments or clicking on malicious links.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913" y="4057479"/>
            <a:ext cx="2948475" cy="243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94523" y="4982546"/>
            <a:ext cx="767909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Think twice before clicking</a:t>
            </a:r>
          </a:p>
        </p:txBody>
      </p:sp>
    </p:spTree>
    <p:extLst>
      <p:ext uri="{BB962C8B-B14F-4D97-AF65-F5344CB8AC3E}">
        <p14:creationId xmlns:p14="http://schemas.microsoft.com/office/powerpoint/2010/main" val="395368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 (Malware) Examples</a:t>
            </a:r>
          </a:p>
        </p:txBody>
      </p:sp>
      <p:sp>
        <p:nvSpPr>
          <p:cNvPr id="3" name="Text Placeholder 2"/>
          <p:cNvSpPr>
            <a:spLocks noGrp="1"/>
          </p:cNvSpPr>
          <p:nvPr>
            <p:ph type="body" idx="1"/>
          </p:nvPr>
        </p:nvSpPr>
        <p:spPr/>
        <p:txBody>
          <a:bodyPr/>
          <a:lstStyle/>
          <a:p>
            <a:r>
              <a:rPr lang="en-US" dirty="0"/>
              <a:t>Spyware</a:t>
            </a:r>
          </a:p>
        </p:txBody>
      </p:sp>
      <p:sp>
        <p:nvSpPr>
          <p:cNvPr id="5" name="Text Placeholder 4"/>
          <p:cNvSpPr>
            <a:spLocks noGrp="1"/>
          </p:cNvSpPr>
          <p:nvPr>
            <p:ph type="body" sz="half" idx="18"/>
          </p:nvPr>
        </p:nvSpPr>
        <p:spPr/>
        <p:txBody>
          <a:bodyPr/>
          <a:lstStyle/>
          <a:p>
            <a:r>
              <a:rPr lang="en-US" dirty="0"/>
              <a:t>Gathers information without your knowledge and sends it without consent.</a:t>
            </a:r>
          </a:p>
        </p:txBody>
      </p:sp>
      <p:sp>
        <p:nvSpPr>
          <p:cNvPr id="6" name="Text Placeholder 5"/>
          <p:cNvSpPr>
            <a:spLocks noGrp="1"/>
          </p:cNvSpPr>
          <p:nvPr>
            <p:ph type="body" sz="quarter" idx="3"/>
          </p:nvPr>
        </p:nvSpPr>
        <p:spPr/>
        <p:txBody>
          <a:bodyPr/>
          <a:lstStyle/>
          <a:p>
            <a:r>
              <a:rPr lang="en-US" dirty="0"/>
              <a:t>Adware</a:t>
            </a:r>
          </a:p>
        </p:txBody>
      </p:sp>
      <p:sp>
        <p:nvSpPr>
          <p:cNvPr id="8" name="Text Placeholder 7"/>
          <p:cNvSpPr>
            <a:spLocks noGrp="1"/>
          </p:cNvSpPr>
          <p:nvPr>
            <p:ph type="body" sz="half" idx="19"/>
          </p:nvPr>
        </p:nvSpPr>
        <p:spPr/>
        <p:txBody>
          <a:bodyPr>
            <a:normAutofit fontScale="92500"/>
          </a:bodyPr>
          <a:lstStyle/>
          <a:p>
            <a:r>
              <a:rPr lang="en-US" dirty="0"/>
              <a:t>Usually obtained by downloading freeware or shareware.  Another way is by visiting websites infected with adware.</a:t>
            </a:r>
          </a:p>
        </p:txBody>
      </p:sp>
      <p:sp>
        <p:nvSpPr>
          <p:cNvPr id="9" name="Text Placeholder 8"/>
          <p:cNvSpPr>
            <a:spLocks noGrp="1"/>
          </p:cNvSpPr>
          <p:nvPr>
            <p:ph type="body" sz="quarter" idx="13"/>
          </p:nvPr>
        </p:nvSpPr>
        <p:spPr/>
        <p:txBody>
          <a:bodyPr/>
          <a:lstStyle/>
          <a:p>
            <a:r>
              <a:rPr lang="en-US" dirty="0"/>
              <a:t>Virus</a:t>
            </a:r>
          </a:p>
        </p:txBody>
      </p:sp>
      <p:sp>
        <p:nvSpPr>
          <p:cNvPr id="11" name="Text Placeholder 10"/>
          <p:cNvSpPr>
            <a:spLocks noGrp="1"/>
          </p:cNvSpPr>
          <p:nvPr>
            <p:ph type="body" sz="half" idx="20"/>
          </p:nvPr>
        </p:nvSpPr>
        <p:spPr/>
        <p:txBody>
          <a:bodyPr>
            <a:normAutofit lnSpcReduction="10000"/>
          </a:bodyPr>
          <a:lstStyle/>
          <a:p>
            <a:r>
              <a:rPr lang="en-US" dirty="0"/>
              <a:t>Goal is to reproduce copies of itself, using any means to spread and are hard to detect without antivirus programs installed.</a:t>
            </a:r>
          </a:p>
        </p:txBody>
      </p:sp>
      <p:pic>
        <p:nvPicPr>
          <p:cNvPr id="12" name="Picture 2"/>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3194" b="31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Grp="1" noChangeAspect="1" noChangeArrowheads="1"/>
          </p:cNvPicPr>
          <p:nvPr>
            <p:ph type="pic" idx="21"/>
          </p:nvPr>
        </p:nvPicPr>
        <p:blipFill>
          <a:blip r:embed="rId4">
            <a:extLst>
              <a:ext uri="{28A0092B-C50C-407E-A947-70E740481C1C}">
                <a14:useLocalDpi xmlns:a14="http://schemas.microsoft.com/office/drawing/2010/main" val="0"/>
              </a:ext>
            </a:extLst>
          </a:blip>
          <a:srcRect t="10124" b="1012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Placeholder 15"/>
          <p:cNvPicPr>
            <a:picLocks noGrp="1" noChangeAspect="1"/>
          </p:cNvPicPr>
          <p:nvPr>
            <p:ph type="pic" idx="22"/>
          </p:nvPr>
        </p:nvPicPr>
        <p:blipFill>
          <a:blip r:embed="rId5">
            <a:extLst>
              <a:ext uri="{28A0092B-C50C-407E-A947-70E740481C1C}">
                <a14:useLocalDpi xmlns:a14="http://schemas.microsoft.com/office/drawing/2010/main" val="0"/>
              </a:ext>
            </a:extLst>
          </a:blip>
          <a:srcRect t="19487" b="194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Examples</a:t>
            </a:r>
          </a:p>
        </p:txBody>
      </p:sp>
      <p:sp>
        <p:nvSpPr>
          <p:cNvPr id="3" name="Text Placeholder 2"/>
          <p:cNvSpPr>
            <a:spLocks noGrp="1"/>
          </p:cNvSpPr>
          <p:nvPr>
            <p:ph type="body" idx="1"/>
          </p:nvPr>
        </p:nvSpPr>
        <p:spPr/>
        <p:txBody>
          <a:bodyPr/>
          <a:lstStyle/>
          <a:p>
            <a:r>
              <a:rPr lang="en-US" dirty="0"/>
              <a:t>Worm</a:t>
            </a:r>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l="15101" r="15101"/>
          <a:stretch>
            <a:fillRect/>
          </a:stretch>
        </p:blipFill>
        <p:spPr/>
      </p:pic>
      <p:sp>
        <p:nvSpPr>
          <p:cNvPr id="5" name="Text Placeholder 4"/>
          <p:cNvSpPr>
            <a:spLocks noGrp="1"/>
          </p:cNvSpPr>
          <p:nvPr>
            <p:ph type="body" sz="half" idx="18"/>
          </p:nvPr>
        </p:nvSpPr>
        <p:spPr/>
        <p:txBody>
          <a:bodyPr>
            <a:normAutofit fontScale="92500" lnSpcReduction="20000"/>
          </a:bodyPr>
          <a:lstStyle/>
          <a:p>
            <a:r>
              <a:rPr lang="en-US" dirty="0"/>
              <a:t>Small programs that replicate themselves in a computer and destroy the files and data on it – usually until the drive is empty. Typically show up in email and IM.</a:t>
            </a:r>
          </a:p>
        </p:txBody>
      </p:sp>
      <p:sp>
        <p:nvSpPr>
          <p:cNvPr id="6" name="Text Placeholder 5"/>
          <p:cNvSpPr>
            <a:spLocks noGrp="1"/>
          </p:cNvSpPr>
          <p:nvPr>
            <p:ph type="body" sz="quarter" idx="3"/>
          </p:nvPr>
        </p:nvSpPr>
        <p:spPr/>
        <p:txBody>
          <a:bodyPr/>
          <a:lstStyle/>
          <a:p>
            <a:r>
              <a:rPr lang="en-US" dirty="0"/>
              <a:t>Trojan Horse</a:t>
            </a:r>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l="1211" r="1211"/>
          <a:stretch>
            <a:fillRect/>
          </a:stretch>
        </p:blipFill>
        <p:spPr/>
      </p:pic>
      <p:sp>
        <p:nvSpPr>
          <p:cNvPr id="8" name="Text Placeholder 7"/>
          <p:cNvSpPr>
            <a:spLocks noGrp="1"/>
          </p:cNvSpPr>
          <p:nvPr>
            <p:ph type="body" sz="half" idx="19"/>
          </p:nvPr>
        </p:nvSpPr>
        <p:spPr/>
        <p:txBody>
          <a:bodyPr>
            <a:normAutofit fontScale="85000" lnSpcReduction="10000"/>
          </a:bodyPr>
          <a:lstStyle/>
          <a:p>
            <a:r>
              <a:rPr lang="en-US" dirty="0"/>
              <a:t>Often disguises itself as legitimate software. Once activated, Trojans can enable cyber criminals to spy on you, steal your sensitive data and gain backdoor access to your system.</a:t>
            </a:r>
          </a:p>
        </p:txBody>
      </p:sp>
      <p:sp>
        <p:nvSpPr>
          <p:cNvPr id="9" name="Text Placeholder 8"/>
          <p:cNvSpPr>
            <a:spLocks noGrp="1"/>
          </p:cNvSpPr>
          <p:nvPr>
            <p:ph type="body" sz="quarter" idx="13"/>
          </p:nvPr>
        </p:nvSpPr>
        <p:spPr/>
        <p:txBody>
          <a:bodyPr/>
          <a:lstStyle/>
          <a:p>
            <a:r>
              <a:rPr lang="en-US" dirty="0"/>
              <a:t>Ransomware</a:t>
            </a:r>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1203" b="11203"/>
          <a:stretch>
            <a:fillRect/>
          </a:stretch>
        </p:blipFill>
        <p:spPr/>
      </p:pic>
      <p:sp>
        <p:nvSpPr>
          <p:cNvPr id="11" name="Text Placeholder 10"/>
          <p:cNvSpPr>
            <a:spLocks noGrp="1"/>
          </p:cNvSpPr>
          <p:nvPr>
            <p:ph type="body" sz="half" idx="20"/>
          </p:nvPr>
        </p:nvSpPr>
        <p:spPr/>
        <p:txBody>
          <a:bodyPr>
            <a:normAutofit fontScale="92500" lnSpcReduction="20000"/>
          </a:bodyPr>
          <a:lstStyle/>
          <a:p>
            <a:r>
              <a:rPr lang="en-US" dirty="0"/>
              <a:t>Restricts access to the computer that it infects and demands a ransom paid to the creator of the malware in order for the restriction to be removed.</a:t>
            </a:r>
          </a:p>
        </p:txBody>
      </p:sp>
    </p:spTree>
    <p:extLst>
      <p:ext uri="{BB962C8B-B14F-4D97-AF65-F5344CB8AC3E}">
        <p14:creationId xmlns:p14="http://schemas.microsoft.com/office/powerpoint/2010/main" val="180832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Scams/Attacks</a:t>
            </a:r>
          </a:p>
        </p:txBody>
      </p:sp>
      <p:sp>
        <p:nvSpPr>
          <p:cNvPr id="3" name="Content Placeholder 2"/>
          <p:cNvSpPr>
            <a:spLocks noGrp="1"/>
          </p:cNvSpPr>
          <p:nvPr>
            <p:ph sz="half" idx="1"/>
          </p:nvPr>
        </p:nvSpPr>
        <p:spPr/>
        <p:txBody>
          <a:bodyPr>
            <a:normAutofit fontScale="85000" lnSpcReduction="20000"/>
          </a:bodyPr>
          <a:lstStyle/>
          <a:p>
            <a:r>
              <a:rPr lang="en-US" dirty="0"/>
              <a:t>Phishing is a fraudulent attempt to obtain sensitive information such as usernames, passwords and credit card details.  It disguises itself as a trustworthy entity, typically in email.</a:t>
            </a:r>
          </a:p>
          <a:p>
            <a:r>
              <a:rPr lang="en-US" dirty="0"/>
              <a:t>They imitate a known, trusted brand, and try to convince you that your account details or finances are at risk.</a:t>
            </a:r>
          </a:p>
          <a:p>
            <a:r>
              <a:rPr lang="en-US" dirty="0"/>
              <a:t>Examples:</a:t>
            </a:r>
          </a:p>
          <a:p>
            <a:pPr lvl="1"/>
            <a:r>
              <a:rPr lang="en-US" dirty="0"/>
              <a:t>Amazon Cancellation Scams</a:t>
            </a:r>
          </a:p>
          <a:p>
            <a:pPr lvl="1"/>
            <a:r>
              <a:rPr lang="en-US" dirty="0"/>
              <a:t>Fake PayPal Scam Emails</a:t>
            </a:r>
          </a:p>
          <a:p>
            <a:pPr lvl="1"/>
            <a:r>
              <a:rPr lang="en-US" dirty="0"/>
              <a:t>Facebook Activity Alerts</a:t>
            </a:r>
          </a:p>
          <a:p>
            <a:pPr lvl="1"/>
            <a:r>
              <a:rPr lang="en-US" dirty="0"/>
              <a:t>Disputed Payment Emails</a:t>
            </a:r>
          </a:p>
          <a:p>
            <a:pPr lvl="1"/>
            <a:r>
              <a:rPr lang="en-US" dirty="0"/>
              <a:t>Google and Gmail Alert Scams</a:t>
            </a:r>
          </a:p>
        </p:txBody>
      </p:sp>
      <p:sp>
        <p:nvSpPr>
          <p:cNvPr id="4" name="Content Placeholder 3"/>
          <p:cNvSpPr>
            <a:spLocks noGrp="1"/>
          </p:cNvSpPr>
          <p:nvPr>
            <p:ph sz="half" idx="2"/>
          </p:nvPr>
        </p:nvSpPr>
        <p:spPr>
          <a:xfrm>
            <a:off x="6208711" y="2603500"/>
            <a:ext cx="5305265" cy="3498720"/>
          </a:xfrm>
        </p:spPr>
        <p:txBody>
          <a:bodyPr>
            <a:normAutofit fontScale="85000" lnSpcReduction="20000"/>
          </a:bodyPr>
          <a:lstStyle/>
          <a:p>
            <a:r>
              <a:rPr lang="en-US" dirty="0"/>
              <a:t>What to look for:</a:t>
            </a:r>
          </a:p>
          <a:p>
            <a:pPr lvl="1"/>
            <a:r>
              <a:rPr lang="en-US" dirty="0"/>
              <a:t>The message contains mismatched URL/link (hover over them and it won’t be the same as the link)</a:t>
            </a:r>
          </a:p>
          <a:p>
            <a:pPr lvl="1"/>
            <a:r>
              <a:rPr lang="en-US" dirty="0"/>
              <a:t>Message asking for personal information</a:t>
            </a:r>
          </a:p>
          <a:p>
            <a:pPr lvl="1"/>
            <a:r>
              <a:rPr lang="en-US" dirty="0"/>
              <a:t>The offer seems too good to be true</a:t>
            </a:r>
          </a:p>
          <a:p>
            <a:pPr lvl="1"/>
            <a:r>
              <a:rPr lang="en-US" dirty="0"/>
              <a:t>You didn’t initiate the action</a:t>
            </a:r>
          </a:p>
          <a:p>
            <a:pPr lvl="1"/>
            <a:r>
              <a:rPr lang="en-US" dirty="0"/>
              <a:t>You are asked to send money to cover expenses</a:t>
            </a:r>
          </a:p>
          <a:p>
            <a:pPr lvl="1"/>
            <a:r>
              <a:rPr lang="en-US" dirty="0"/>
              <a:t>The message makes unrealistic threats</a:t>
            </a:r>
          </a:p>
          <a:p>
            <a:pPr lvl="1"/>
            <a:r>
              <a:rPr lang="en-US" dirty="0"/>
              <a:t>Appears to be from a government agency</a:t>
            </a:r>
          </a:p>
          <a:p>
            <a:pPr lvl="1"/>
            <a:r>
              <a:rPr lang="en-US" dirty="0"/>
              <a:t>Something just doesn’t look right</a:t>
            </a:r>
          </a:p>
          <a:p>
            <a:pPr lvl="1"/>
            <a:r>
              <a:rPr lang="en-US" dirty="0"/>
              <a:t>Spelling mistakes, misuse of punctuation</a:t>
            </a:r>
          </a:p>
        </p:txBody>
      </p:sp>
    </p:spTree>
    <p:extLst>
      <p:ext uri="{BB962C8B-B14F-4D97-AF65-F5344CB8AC3E}">
        <p14:creationId xmlns:p14="http://schemas.microsoft.com/office/powerpoint/2010/main" val="419425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look for…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838" y="1676400"/>
            <a:ext cx="5558568" cy="19547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406" y="2062006"/>
            <a:ext cx="5837262" cy="31383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93" y="3755918"/>
            <a:ext cx="5703675" cy="2888801"/>
          </a:xfrm>
          <a:prstGeom prst="rect">
            <a:avLst/>
          </a:prstGeom>
        </p:spPr>
      </p:pic>
    </p:spTree>
    <p:extLst>
      <p:ext uri="{BB962C8B-B14F-4D97-AF65-F5344CB8AC3E}">
        <p14:creationId xmlns:p14="http://schemas.microsoft.com/office/powerpoint/2010/main" val="141754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Best Practices</a:t>
            </a:r>
          </a:p>
        </p:txBody>
      </p:sp>
      <p:sp>
        <p:nvSpPr>
          <p:cNvPr id="3" name="Content Placeholder 2"/>
          <p:cNvSpPr>
            <a:spLocks noGrp="1"/>
          </p:cNvSpPr>
          <p:nvPr>
            <p:ph idx="1"/>
          </p:nvPr>
        </p:nvSpPr>
        <p:spPr>
          <a:xfrm>
            <a:off x="1154954" y="2435290"/>
            <a:ext cx="9425960" cy="3778898"/>
          </a:xfrm>
        </p:spPr>
        <p:txBody>
          <a:bodyPr>
            <a:normAutofit/>
          </a:bodyPr>
          <a:lstStyle/>
          <a:p>
            <a:r>
              <a:rPr lang="en-US" dirty="0"/>
              <a:t>Do NOT open email, email attachments or links if…</a:t>
            </a:r>
          </a:p>
          <a:p>
            <a:pPr lvl="1"/>
            <a:r>
              <a:rPr lang="en-US" dirty="0"/>
              <a:t>Looks suspicious</a:t>
            </a:r>
          </a:p>
          <a:p>
            <a:pPr lvl="2"/>
            <a:r>
              <a:rPr lang="en-US" dirty="0"/>
              <a:t>Typically target financial areas, shipments or any emails </a:t>
            </a:r>
            <a:r>
              <a:rPr lang="en-US" i="1" dirty="0"/>
              <a:t>you weren’t expecting</a:t>
            </a:r>
          </a:p>
          <a:p>
            <a:pPr lvl="1"/>
            <a:r>
              <a:rPr lang="en-US" dirty="0"/>
              <a:t>You hover over a link and the link isn’t correct (misspelling, wrong website)</a:t>
            </a:r>
          </a:p>
          <a:p>
            <a:pPr lvl="1"/>
            <a:r>
              <a:rPr lang="en-US" dirty="0"/>
              <a:t>It’s something that you were thinking “Why did I get this?”</a:t>
            </a:r>
          </a:p>
          <a:p>
            <a:pPr lvl="2"/>
            <a:r>
              <a:rPr lang="en-US" dirty="0"/>
              <a:t>For example, email stating your order has shipped but you didn’t order anything</a:t>
            </a:r>
          </a:p>
          <a:p>
            <a:pPr lvl="1"/>
            <a:r>
              <a:rPr lang="en-US" dirty="0"/>
              <a:t>It isn’t business-related</a:t>
            </a:r>
          </a:p>
          <a:p>
            <a:r>
              <a:rPr lang="en-US" dirty="0"/>
              <a:t>Only use the web and email for Work-related purposes</a:t>
            </a:r>
          </a:p>
          <a:p>
            <a:r>
              <a:rPr lang="en-US" dirty="0"/>
              <a:t>Don’t download or install any unauthorized software/documents</a:t>
            </a:r>
          </a:p>
          <a:p>
            <a:r>
              <a:rPr lang="en-US" dirty="0"/>
              <a:t>When in Doubt contact IT to verify.</a:t>
            </a:r>
          </a:p>
          <a:p>
            <a:pPr lvl="1"/>
            <a:endParaRPr lang="en-US" dirty="0"/>
          </a:p>
        </p:txBody>
      </p:sp>
    </p:spTree>
    <p:extLst>
      <p:ext uri="{BB962C8B-B14F-4D97-AF65-F5344CB8AC3E}">
        <p14:creationId xmlns:p14="http://schemas.microsoft.com/office/powerpoint/2010/main" val="114860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Space Reminders</a:t>
            </a:r>
          </a:p>
        </p:txBody>
      </p:sp>
      <p:sp>
        <p:nvSpPr>
          <p:cNvPr id="3" name="Content Placeholder 2"/>
          <p:cNvSpPr>
            <a:spLocks noGrp="1"/>
          </p:cNvSpPr>
          <p:nvPr>
            <p:ph idx="1"/>
          </p:nvPr>
        </p:nvSpPr>
        <p:spPr>
          <a:xfrm>
            <a:off x="1154954" y="2668555"/>
            <a:ext cx="8761413" cy="3677816"/>
          </a:xfrm>
        </p:spPr>
        <p:txBody>
          <a:bodyPr>
            <a:normAutofit/>
          </a:bodyPr>
          <a:lstStyle/>
          <a:p>
            <a:r>
              <a:rPr lang="en-US" dirty="0"/>
              <a:t>All forms containing PHI should be placed faced down.</a:t>
            </a:r>
          </a:p>
          <a:p>
            <a:r>
              <a:rPr lang="en-US" dirty="0"/>
              <a:t>When you leave your workstation, press “Windows” + L key to lock it.</a:t>
            </a:r>
          </a:p>
          <a:p>
            <a:r>
              <a:rPr lang="en-US" dirty="0"/>
              <a:t>Do NOT throw away paper with PHI (including Post-It notes).  Must be put in shred-it bins or cross-shredded.</a:t>
            </a:r>
          </a:p>
          <a:p>
            <a:r>
              <a:rPr lang="en-US" dirty="0"/>
              <a:t>Clear your work area of PHI before leaving for a break, lunch, or the day.</a:t>
            </a:r>
          </a:p>
          <a:p>
            <a:r>
              <a:rPr lang="en-US" dirty="0"/>
              <a:t>Never leave your web browser open when it is not in use.</a:t>
            </a:r>
          </a:p>
          <a:p>
            <a:r>
              <a:rPr lang="en-US" dirty="0"/>
              <a:t>Be conscientious of position of monitor(s) and unauthorized persons.</a:t>
            </a:r>
          </a:p>
          <a:p>
            <a:r>
              <a:rPr lang="en-US" dirty="0"/>
              <a:t>Never leave mobile devices unattended in unsecured areas.</a:t>
            </a:r>
          </a:p>
          <a:p>
            <a:r>
              <a:rPr lang="en-US" dirty="0"/>
              <a:t>Maintain Strong Passwords!</a:t>
            </a:r>
          </a:p>
        </p:txBody>
      </p:sp>
    </p:spTree>
    <p:extLst>
      <p:ext uri="{BB962C8B-B14F-4D97-AF65-F5344CB8AC3E}">
        <p14:creationId xmlns:p14="http://schemas.microsoft.com/office/powerpoint/2010/main" val="90431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10209732" cy="728480"/>
          </a:xfrm>
        </p:spPr>
        <p:txBody>
          <a:bodyPr/>
          <a:lstStyle/>
          <a:p>
            <a:r>
              <a:rPr lang="en-US" dirty="0"/>
              <a:t>Who is required to comply with HIPAA laws?</a:t>
            </a:r>
          </a:p>
        </p:txBody>
      </p:sp>
      <p:sp>
        <p:nvSpPr>
          <p:cNvPr id="4" name="Text Placeholder 3"/>
          <p:cNvSpPr>
            <a:spLocks noGrp="1"/>
          </p:cNvSpPr>
          <p:nvPr>
            <p:ph type="body" idx="1"/>
          </p:nvPr>
        </p:nvSpPr>
        <p:spPr>
          <a:xfrm>
            <a:off x="1154954" y="2331649"/>
            <a:ext cx="4825158" cy="576262"/>
          </a:xfrm>
        </p:spPr>
        <p:txBody>
          <a:bodyPr/>
          <a:lstStyle/>
          <a:p>
            <a:r>
              <a:rPr lang="en-US" dirty="0"/>
              <a:t>Covered Entities (CE)</a:t>
            </a:r>
          </a:p>
        </p:txBody>
      </p:sp>
      <p:sp>
        <p:nvSpPr>
          <p:cNvPr id="3" name="Content Placeholder 2"/>
          <p:cNvSpPr>
            <a:spLocks noGrp="1"/>
          </p:cNvSpPr>
          <p:nvPr>
            <p:ph sz="half" idx="2"/>
          </p:nvPr>
        </p:nvSpPr>
        <p:spPr>
          <a:xfrm>
            <a:off x="1154954" y="2975674"/>
            <a:ext cx="4825158" cy="3649061"/>
          </a:xfrm>
        </p:spPr>
        <p:txBody>
          <a:bodyPr>
            <a:normAutofit fontScale="62500" lnSpcReduction="20000"/>
          </a:bodyPr>
          <a:lstStyle/>
          <a:p>
            <a:pPr marL="0" indent="0">
              <a:buNone/>
            </a:pPr>
            <a:r>
              <a:rPr lang="en-US" sz="2200" dirty="0"/>
              <a:t>Health plans, health care clearinghouses and health care providers who electronically transmit any health information in connection with transactions for which HHS has adopted standards.</a:t>
            </a:r>
          </a:p>
          <a:p>
            <a:r>
              <a:rPr lang="en-US" dirty="0"/>
              <a:t>Health Plans, such as:</a:t>
            </a:r>
          </a:p>
          <a:p>
            <a:pPr lvl="1"/>
            <a:r>
              <a:rPr lang="en-US" dirty="0"/>
              <a:t>Health insurance companies, HMOs, Company health plans, Government programs that pay for health care, such as Medicare, Medicaid, and the military and veterans health care programs</a:t>
            </a:r>
          </a:p>
          <a:p>
            <a:r>
              <a:rPr lang="en-US" dirty="0"/>
              <a:t>Health Care Clearinghouses</a:t>
            </a:r>
          </a:p>
          <a:p>
            <a:pPr lvl="1"/>
            <a:r>
              <a:rPr lang="en-US" dirty="0"/>
              <a:t>Entities that process nonstandard health information they receive from another entity into a standard (i.e.: standard electronic format or data content), or vice versa</a:t>
            </a:r>
          </a:p>
          <a:p>
            <a:r>
              <a:rPr lang="en-US" dirty="0"/>
              <a:t>Health Care Providers, such as: </a:t>
            </a:r>
          </a:p>
          <a:p>
            <a:pPr lvl="1"/>
            <a:r>
              <a:rPr lang="en-US" dirty="0"/>
              <a:t>Physicians, Clinics, Psychologists, Dentists, Chiropractors, Nursing Homes, Pharmacies</a:t>
            </a:r>
          </a:p>
          <a:p>
            <a:r>
              <a:rPr lang="en-US" b="1" dirty="0"/>
              <a:t>Disclosures of PHI from one CE to another CE for Treatment, Payment, or healthcare Operations (TPO) does not require a Business Associate Agreement (BAA)</a:t>
            </a:r>
          </a:p>
          <a:p>
            <a:endParaRPr lang="en-US" dirty="0"/>
          </a:p>
        </p:txBody>
      </p:sp>
      <p:sp>
        <p:nvSpPr>
          <p:cNvPr id="5" name="Text Placeholder 4"/>
          <p:cNvSpPr>
            <a:spLocks noGrp="1"/>
          </p:cNvSpPr>
          <p:nvPr>
            <p:ph type="body" sz="quarter" idx="3"/>
          </p:nvPr>
        </p:nvSpPr>
        <p:spPr>
          <a:xfrm>
            <a:off x="6208711" y="2331649"/>
            <a:ext cx="4825160" cy="608825"/>
          </a:xfrm>
        </p:spPr>
        <p:txBody>
          <a:bodyPr/>
          <a:lstStyle/>
          <a:p>
            <a:r>
              <a:rPr lang="en-US" dirty="0"/>
              <a:t>Business Associates (BA)</a:t>
            </a:r>
          </a:p>
        </p:txBody>
      </p:sp>
      <p:sp>
        <p:nvSpPr>
          <p:cNvPr id="6" name="Content Placeholder 5"/>
          <p:cNvSpPr>
            <a:spLocks noGrp="1"/>
          </p:cNvSpPr>
          <p:nvPr>
            <p:ph sz="quarter" idx="4"/>
          </p:nvPr>
        </p:nvSpPr>
        <p:spPr>
          <a:xfrm>
            <a:off x="6208712" y="2975674"/>
            <a:ext cx="4825159" cy="3649061"/>
          </a:xfrm>
        </p:spPr>
        <p:txBody>
          <a:bodyPr>
            <a:normAutofit fontScale="62500" lnSpcReduction="20000"/>
          </a:bodyPr>
          <a:lstStyle/>
          <a:p>
            <a:pPr marL="0" indent="0">
              <a:buNone/>
            </a:pPr>
            <a:r>
              <a:rPr lang="en-US" sz="2500" dirty="0"/>
              <a:t>A person or entity that supports the healthcare industry and performs functions or activities in support of a Covered Entity.</a:t>
            </a:r>
          </a:p>
          <a:p>
            <a:r>
              <a:rPr lang="en-US" dirty="0"/>
              <a:t>HIPAA requires a BA who provides services to a CE that includes access to PHI </a:t>
            </a:r>
            <a:r>
              <a:rPr lang="en-US" b="1" dirty="0">
                <a:solidFill>
                  <a:schemeClr val="tx2"/>
                </a:solidFill>
              </a:rPr>
              <a:t>must sign a Business Associate Agreement (BAA)</a:t>
            </a:r>
          </a:p>
          <a:p>
            <a:pPr lvl="1"/>
            <a:r>
              <a:rPr lang="en-US" dirty="0"/>
              <a:t>Third-party administrator that assists a health plan with claims processing</a:t>
            </a:r>
          </a:p>
          <a:p>
            <a:pPr lvl="1"/>
            <a:r>
              <a:rPr lang="en-US" dirty="0"/>
              <a:t>Medical Billing Company</a:t>
            </a:r>
          </a:p>
          <a:p>
            <a:pPr lvl="1"/>
            <a:r>
              <a:rPr lang="en-US" dirty="0"/>
              <a:t>Accountant</a:t>
            </a:r>
          </a:p>
          <a:p>
            <a:pPr lvl="1"/>
            <a:r>
              <a:rPr lang="en-US" dirty="0"/>
              <a:t>Attorney</a:t>
            </a:r>
          </a:p>
          <a:p>
            <a:pPr lvl="1"/>
            <a:r>
              <a:rPr lang="en-US" dirty="0"/>
              <a:t>Email Encryption Provider</a:t>
            </a:r>
          </a:p>
          <a:p>
            <a:pPr lvl="1"/>
            <a:r>
              <a:rPr lang="en-US" dirty="0"/>
              <a:t>File Sharing Vendor</a:t>
            </a:r>
          </a:p>
          <a:p>
            <a:pPr lvl="1"/>
            <a:r>
              <a:rPr lang="en-US" dirty="0"/>
              <a:t>Backup Storage</a:t>
            </a:r>
          </a:p>
          <a:p>
            <a:pPr lvl="1"/>
            <a:r>
              <a:rPr lang="en-US" dirty="0"/>
              <a:t>IT Support Vendor</a:t>
            </a:r>
          </a:p>
          <a:p>
            <a:pPr lvl="1"/>
            <a:r>
              <a:rPr lang="en-US" dirty="0"/>
              <a:t>Shredding Company</a:t>
            </a:r>
          </a:p>
        </p:txBody>
      </p:sp>
    </p:spTree>
    <p:extLst>
      <p:ext uri="{BB962C8B-B14F-4D97-AF65-F5344CB8AC3E}">
        <p14:creationId xmlns:p14="http://schemas.microsoft.com/office/powerpoint/2010/main" val="1088353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AAA3 Windows/Email Password Policy and Reminders</a:t>
            </a:r>
          </a:p>
        </p:txBody>
      </p:sp>
      <p:sp>
        <p:nvSpPr>
          <p:cNvPr id="3" name="Content Placeholder 2"/>
          <p:cNvSpPr>
            <a:spLocks noGrp="1"/>
          </p:cNvSpPr>
          <p:nvPr>
            <p:ph idx="1"/>
          </p:nvPr>
        </p:nvSpPr>
        <p:spPr>
          <a:xfrm>
            <a:off x="1154953" y="2767886"/>
            <a:ext cx="8761413" cy="3745930"/>
          </a:xfrm>
        </p:spPr>
        <p:txBody>
          <a:bodyPr>
            <a:normAutofit fontScale="92500" lnSpcReduction="20000"/>
          </a:bodyPr>
          <a:lstStyle/>
          <a:p>
            <a:r>
              <a:rPr lang="en-US" dirty="0"/>
              <a:t>Must be 10 characters long</a:t>
            </a:r>
          </a:p>
          <a:p>
            <a:r>
              <a:rPr lang="en-US" dirty="0"/>
              <a:t>Must contain the following:</a:t>
            </a:r>
          </a:p>
          <a:p>
            <a:pPr lvl="1"/>
            <a:r>
              <a:rPr lang="en-US" dirty="0"/>
              <a:t>Uppercase letter</a:t>
            </a:r>
          </a:p>
          <a:p>
            <a:pPr lvl="1"/>
            <a:r>
              <a:rPr lang="en-US" dirty="0"/>
              <a:t>Lowercase letter</a:t>
            </a:r>
          </a:p>
          <a:p>
            <a:pPr lvl="1"/>
            <a:r>
              <a:rPr lang="en-US" dirty="0"/>
              <a:t>Special symbol</a:t>
            </a:r>
          </a:p>
          <a:p>
            <a:pPr lvl="1"/>
            <a:r>
              <a:rPr lang="en-US" dirty="0"/>
              <a:t>Number</a:t>
            </a:r>
          </a:p>
          <a:p>
            <a:r>
              <a:rPr lang="en-US" dirty="0"/>
              <a:t>Can’t be one of the last 6 passwords that you’ve used</a:t>
            </a:r>
          </a:p>
          <a:p>
            <a:r>
              <a:rPr lang="en-US" dirty="0"/>
              <a:t>Use different passwords for work and home</a:t>
            </a:r>
          </a:p>
          <a:p>
            <a:r>
              <a:rPr lang="en-US" dirty="0"/>
              <a:t>Never divulge passwords.</a:t>
            </a:r>
          </a:p>
          <a:p>
            <a:r>
              <a:rPr lang="en-US" dirty="0"/>
              <a:t>Don’t leave your password in an unsecured location</a:t>
            </a:r>
          </a:p>
          <a:p>
            <a:r>
              <a:rPr lang="en-US" dirty="0"/>
              <a:t>Change your password if you feel it has been compromised</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542" y="2614386"/>
            <a:ext cx="4406123" cy="33045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968" y="3495612"/>
            <a:ext cx="1649185" cy="1649185"/>
          </a:xfrm>
          <a:prstGeom prst="rect">
            <a:avLst/>
          </a:prstGeom>
          <a:noFill/>
          <a:ln>
            <a:noFill/>
          </a:ln>
          <a:effectLst>
            <a:outerShdw blurRad="50800" dist="50800" dir="5400000" algn="ctr" rotWithShape="0">
              <a:schemeClr val="tx1"/>
            </a:outerShdw>
          </a:effectLst>
        </p:spPr>
      </p:pic>
    </p:spTree>
    <p:extLst>
      <p:ext uri="{BB962C8B-B14F-4D97-AF65-F5344CB8AC3E}">
        <p14:creationId xmlns:p14="http://schemas.microsoft.com/office/powerpoint/2010/main" val="391130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Emails containing PHI</a:t>
            </a:r>
          </a:p>
        </p:txBody>
      </p:sp>
      <p:sp>
        <p:nvSpPr>
          <p:cNvPr id="3" name="Content Placeholder 2"/>
          <p:cNvSpPr>
            <a:spLocks noGrp="1"/>
          </p:cNvSpPr>
          <p:nvPr>
            <p:ph idx="1"/>
          </p:nvPr>
        </p:nvSpPr>
        <p:spPr/>
        <p:txBody>
          <a:bodyPr/>
          <a:lstStyle/>
          <a:p>
            <a:r>
              <a:rPr lang="en-US" dirty="0"/>
              <a:t>All emails you send containing PHI must be encrypted. To do so, add one of the following words to the </a:t>
            </a:r>
            <a:r>
              <a:rPr lang="en-US" b="1" dirty="0"/>
              <a:t>Subject</a:t>
            </a:r>
            <a:r>
              <a:rPr lang="en-US" dirty="0"/>
              <a:t> line:</a:t>
            </a:r>
          </a:p>
          <a:p>
            <a:pPr lvl="1"/>
            <a:r>
              <a:rPr lang="en-US" b="1" dirty="0">
                <a:solidFill>
                  <a:srgbClr val="FF0000"/>
                </a:solidFill>
              </a:rPr>
              <a:t>Secure  </a:t>
            </a:r>
            <a:r>
              <a:rPr lang="en-US" dirty="0">
                <a:solidFill>
                  <a:schemeClr val="tx1"/>
                </a:solidFill>
              </a:rPr>
              <a:t>(typically use)</a:t>
            </a:r>
          </a:p>
          <a:p>
            <a:pPr lvl="1"/>
            <a:r>
              <a:rPr lang="en-US" b="1" dirty="0">
                <a:solidFill>
                  <a:srgbClr val="FF0000"/>
                </a:solidFill>
              </a:rPr>
              <a:t>Encrypt</a:t>
            </a:r>
          </a:p>
          <a:p>
            <a:pPr lvl="1"/>
            <a:r>
              <a:rPr lang="en-US" b="1" dirty="0">
                <a:solidFill>
                  <a:srgbClr val="FF0000"/>
                </a:solidFill>
              </a:rPr>
              <a:t>Confidential</a:t>
            </a:r>
          </a:p>
          <a:p>
            <a:r>
              <a:rPr lang="en-US" dirty="0"/>
              <a:t>Do not put PHI in the subject line</a:t>
            </a:r>
          </a:p>
          <a:p>
            <a:r>
              <a:rPr lang="en-US" dirty="0"/>
              <a:t>If you receive an unencrypted email that contains PHI, you must add “secure, encrypt or confidential” in the subject line before replying back to it.  Also, need to delete any PHI if on Subject line.</a:t>
            </a:r>
          </a:p>
        </p:txBody>
      </p:sp>
    </p:spTree>
    <p:extLst>
      <p:ext uri="{BB962C8B-B14F-4D97-AF65-F5344CB8AC3E}">
        <p14:creationId xmlns:p14="http://schemas.microsoft.com/office/powerpoint/2010/main" val="8343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Patient Privacy</a:t>
            </a:r>
          </a:p>
        </p:txBody>
      </p:sp>
      <p:sp>
        <p:nvSpPr>
          <p:cNvPr id="3" name="Content Placeholder 2"/>
          <p:cNvSpPr>
            <a:spLocks noGrp="1"/>
          </p:cNvSpPr>
          <p:nvPr>
            <p:ph idx="1"/>
          </p:nvPr>
        </p:nvSpPr>
        <p:spPr>
          <a:xfrm>
            <a:off x="1154953" y="2883419"/>
            <a:ext cx="8761413" cy="3416300"/>
          </a:xfrm>
        </p:spPr>
        <p:txBody>
          <a:bodyPr>
            <a:normAutofit fontScale="92500" lnSpcReduction="10000"/>
          </a:bodyPr>
          <a:lstStyle/>
          <a:p>
            <a:r>
              <a:rPr lang="en-US" dirty="0"/>
              <a:t>Protect PHI</a:t>
            </a:r>
          </a:p>
          <a:p>
            <a:pPr lvl="1"/>
            <a:r>
              <a:rPr lang="en-US" dirty="0"/>
              <a:t>Properly dispose of all PHI.</a:t>
            </a:r>
          </a:p>
          <a:p>
            <a:pPr lvl="1"/>
            <a:r>
              <a:rPr lang="en-US" dirty="0"/>
              <a:t>Do not discuss individuals information in public areas or with those not involved in the care of that person.</a:t>
            </a:r>
          </a:p>
          <a:p>
            <a:pPr lvl="1"/>
            <a:r>
              <a:rPr lang="en-US" dirty="0"/>
              <a:t>Only use, request or send the MINIMUM information NECESSARY.</a:t>
            </a:r>
          </a:p>
          <a:p>
            <a:pPr lvl="1"/>
            <a:r>
              <a:rPr lang="en-US" dirty="0"/>
              <a:t>Only carry the PHI you need for the persons that you are seeing (this includes both paper and electronic records).</a:t>
            </a:r>
          </a:p>
          <a:p>
            <a:pPr lvl="1"/>
            <a:r>
              <a:rPr lang="en-US" dirty="0"/>
              <a:t>Do not leave an individuals records or mobile devices exposed in your vehicle.</a:t>
            </a:r>
          </a:p>
          <a:p>
            <a:pPr lvl="1"/>
            <a:r>
              <a:rPr lang="en-US" dirty="0"/>
              <a:t>Store all PHI in a secure location when not working on it.</a:t>
            </a:r>
          </a:p>
          <a:p>
            <a:pPr lvl="1"/>
            <a:r>
              <a:rPr lang="en-US" dirty="0"/>
              <a:t>When in an individuals home or public area, make sure PHI is not seen by unauthorized persons.</a:t>
            </a:r>
          </a:p>
        </p:txBody>
      </p:sp>
      <p:sp>
        <p:nvSpPr>
          <p:cNvPr id="4" name="Rectangle 3"/>
          <p:cNvSpPr/>
          <p:nvPr/>
        </p:nvSpPr>
        <p:spPr>
          <a:xfrm>
            <a:off x="869629" y="2298644"/>
            <a:ext cx="5113900"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Everyone’s Responsibility</a:t>
            </a:r>
          </a:p>
        </p:txBody>
      </p:sp>
    </p:spTree>
    <p:extLst>
      <p:ext uri="{BB962C8B-B14F-4D97-AF65-F5344CB8AC3E}">
        <p14:creationId xmlns:p14="http://schemas.microsoft.com/office/powerpoint/2010/main" val="3170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Privacy Around the Office</a:t>
            </a:r>
          </a:p>
        </p:txBody>
      </p:sp>
      <p:sp>
        <p:nvSpPr>
          <p:cNvPr id="3" name="Content Placeholder 2"/>
          <p:cNvSpPr>
            <a:spLocks noGrp="1"/>
          </p:cNvSpPr>
          <p:nvPr>
            <p:ph idx="1"/>
          </p:nvPr>
        </p:nvSpPr>
        <p:spPr/>
        <p:txBody>
          <a:bodyPr/>
          <a:lstStyle/>
          <a:p>
            <a:r>
              <a:rPr lang="en-US" dirty="0"/>
              <a:t>Be mindful of visitors and PHI</a:t>
            </a:r>
          </a:p>
          <a:p>
            <a:pPr lvl="1"/>
            <a:r>
              <a:rPr lang="en-US" dirty="0"/>
              <a:t>Visitors should be escorted by an employee</a:t>
            </a:r>
          </a:p>
          <a:p>
            <a:pPr lvl="2"/>
            <a:r>
              <a:rPr lang="en-US" dirty="0"/>
              <a:t>If you find that someone is not being escorted, ask who they are visiting and escort them to the proper location</a:t>
            </a:r>
          </a:p>
          <a:p>
            <a:pPr lvl="1"/>
            <a:r>
              <a:rPr lang="en-US" dirty="0"/>
              <a:t>Visitors should not be given access to systems containing PHI unless proper authorization is granted</a:t>
            </a:r>
          </a:p>
          <a:p>
            <a:r>
              <a:rPr lang="en-US" dirty="0"/>
              <a:t>Lock your computer whenever you are away from your work area</a:t>
            </a:r>
          </a:p>
          <a:p>
            <a:r>
              <a:rPr lang="en-US" dirty="0"/>
              <a:t>Lower your voice when discussing PHI, if possible</a:t>
            </a:r>
          </a:p>
          <a:p>
            <a:r>
              <a:rPr lang="en-US" dirty="0"/>
              <a:t>Never give your badge to anyone else</a:t>
            </a:r>
          </a:p>
          <a:p>
            <a:endParaRPr lang="en-US" dirty="0"/>
          </a:p>
        </p:txBody>
      </p:sp>
    </p:spTree>
    <p:extLst>
      <p:ext uri="{BB962C8B-B14F-4D97-AF65-F5344CB8AC3E}">
        <p14:creationId xmlns:p14="http://schemas.microsoft.com/office/powerpoint/2010/main" val="146432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Privacy, cont’d</a:t>
            </a:r>
          </a:p>
        </p:txBody>
      </p:sp>
      <p:sp>
        <p:nvSpPr>
          <p:cNvPr id="3" name="Content Placeholder 2"/>
          <p:cNvSpPr>
            <a:spLocks noGrp="1"/>
          </p:cNvSpPr>
          <p:nvPr>
            <p:ph idx="1"/>
          </p:nvPr>
        </p:nvSpPr>
        <p:spPr>
          <a:xfrm>
            <a:off x="1154954" y="2332653"/>
            <a:ext cx="9780524" cy="4049486"/>
          </a:xfrm>
        </p:spPr>
        <p:txBody>
          <a:bodyPr>
            <a:normAutofit fontScale="77500" lnSpcReduction="20000"/>
          </a:bodyPr>
          <a:lstStyle/>
          <a:p>
            <a:r>
              <a:rPr lang="en-US" b="1" dirty="0"/>
              <a:t>COPIES</a:t>
            </a:r>
            <a:r>
              <a:rPr lang="en-US" dirty="0"/>
              <a:t>:</a:t>
            </a:r>
          </a:p>
          <a:p>
            <a:pPr lvl="1"/>
            <a:r>
              <a:rPr lang="en-US" dirty="0"/>
              <a:t>Limit the number of copies containing PHI to the minimum necessary</a:t>
            </a:r>
          </a:p>
          <a:p>
            <a:pPr lvl="1"/>
            <a:r>
              <a:rPr lang="en-US" dirty="0"/>
              <a:t>Shred all papers containing PHI when no longer needed</a:t>
            </a:r>
          </a:p>
          <a:p>
            <a:r>
              <a:rPr lang="en-US" b="1" dirty="0"/>
              <a:t>FAXING</a:t>
            </a:r>
            <a:r>
              <a:rPr lang="en-US" dirty="0"/>
              <a:t>:</a:t>
            </a:r>
          </a:p>
          <a:p>
            <a:pPr lvl="1"/>
            <a:r>
              <a:rPr lang="en-US" dirty="0"/>
              <a:t>Use a cover sheet that contains the agency’s confidentiality statement</a:t>
            </a:r>
          </a:p>
          <a:p>
            <a:pPr lvl="1"/>
            <a:r>
              <a:rPr lang="en-US" dirty="0"/>
              <a:t>Address to the party authorized to receive the PHI</a:t>
            </a:r>
          </a:p>
          <a:p>
            <a:r>
              <a:rPr lang="en-US" b="1" dirty="0"/>
              <a:t>ORAL Communications:</a:t>
            </a:r>
          </a:p>
          <a:p>
            <a:pPr lvl="1"/>
            <a:r>
              <a:rPr lang="en-US" dirty="0"/>
              <a:t>Do not discuss PHI in “public” locations where unauthorized persons can hear</a:t>
            </a:r>
          </a:p>
          <a:p>
            <a:pPr lvl="1"/>
            <a:r>
              <a:rPr lang="en-US" dirty="0"/>
              <a:t>Verify the identity of individuals on the phone</a:t>
            </a:r>
          </a:p>
          <a:p>
            <a:pPr lvl="1"/>
            <a:r>
              <a:rPr lang="en-US" dirty="0"/>
              <a:t>Keep voicemail messages brief</a:t>
            </a:r>
          </a:p>
          <a:p>
            <a:pPr lvl="2"/>
            <a:r>
              <a:rPr lang="en-US" dirty="0"/>
              <a:t>Calls should only be made to the phone number(s) that the IND/guardian has authorized</a:t>
            </a:r>
          </a:p>
          <a:p>
            <a:pPr lvl="1"/>
            <a:r>
              <a:rPr lang="en-US" dirty="0"/>
              <a:t>If unauthorized persons can hear, don’t use speakerphone</a:t>
            </a:r>
          </a:p>
          <a:p>
            <a:r>
              <a:rPr lang="en-US" b="1" dirty="0"/>
              <a:t>MAIL</a:t>
            </a:r>
            <a:endParaRPr lang="en-US" dirty="0"/>
          </a:p>
          <a:p>
            <a:pPr lvl="1"/>
            <a:r>
              <a:rPr lang="en-US" dirty="0"/>
              <a:t>If sending PHI through the mail, you must use certified mail or a similar service to ensure that the PHI makes it to its destination.  This needs to be recorded and could be required if audited.</a:t>
            </a:r>
          </a:p>
        </p:txBody>
      </p:sp>
    </p:spTree>
    <p:extLst>
      <p:ext uri="{BB962C8B-B14F-4D97-AF65-F5344CB8AC3E}">
        <p14:creationId xmlns:p14="http://schemas.microsoft.com/office/powerpoint/2010/main" val="32602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Agency-Related Equipment and Internet Services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400" y="3471214"/>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952" y="3726172"/>
            <a:ext cx="30670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71992" y="2239621"/>
            <a:ext cx="924484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For business purposes only!</a:t>
            </a:r>
          </a:p>
        </p:txBody>
      </p:sp>
      <p:sp>
        <p:nvSpPr>
          <p:cNvPr id="8" name="TextBox 7"/>
          <p:cNvSpPr txBox="1"/>
          <p:nvPr/>
        </p:nvSpPr>
        <p:spPr>
          <a:xfrm>
            <a:off x="4694462" y="6000473"/>
            <a:ext cx="3498979" cy="373224"/>
          </a:xfrm>
          <a:prstGeom prst="rect">
            <a:avLst/>
          </a:prstGeom>
          <a:noFill/>
        </p:spPr>
        <p:txBody>
          <a:bodyPr wrap="square" rtlCol="0">
            <a:spAutoFit/>
          </a:bodyPr>
          <a:lstStyle/>
          <a:p>
            <a:r>
              <a:rPr lang="en-US" dirty="0"/>
              <a:t>Includes Agency </a:t>
            </a:r>
            <a:r>
              <a:rPr lang="en-US" dirty="0" err="1"/>
              <a:t>WiFi</a:t>
            </a:r>
            <a:r>
              <a:rPr lang="en-US" dirty="0"/>
              <a:t> &amp; Email</a:t>
            </a:r>
          </a:p>
        </p:txBody>
      </p:sp>
    </p:spTree>
    <p:extLst>
      <p:ext uri="{BB962C8B-B14F-4D97-AF65-F5344CB8AC3E}">
        <p14:creationId xmlns:p14="http://schemas.microsoft.com/office/powerpoint/2010/main" val="141902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2860" y="2441477"/>
            <a:ext cx="3860259" cy="2943983"/>
          </a:xfrm>
        </p:spPr>
        <p:txBody>
          <a:bodyPr>
            <a:normAutofit/>
          </a:bodyPr>
          <a:lstStyle/>
          <a:p>
            <a:r>
              <a:rPr lang="en-US" dirty="0">
                <a:solidFill>
                  <a:schemeClr val="accent2"/>
                </a:solidFill>
              </a:rPr>
              <a:t>HIPAA</a:t>
            </a:r>
            <a:br>
              <a:rPr lang="en-US" dirty="0">
                <a:solidFill>
                  <a:schemeClr val="accent2"/>
                </a:solidFill>
              </a:rPr>
            </a:br>
            <a:r>
              <a:rPr lang="en-US" dirty="0">
                <a:solidFill>
                  <a:schemeClr val="accent2"/>
                </a:solidFill>
              </a:rPr>
              <a:t>Privacy &amp; Security</a:t>
            </a:r>
            <a:br>
              <a:rPr lang="en-US" dirty="0">
                <a:solidFill>
                  <a:schemeClr val="accent2"/>
                </a:solidFill>
              </a:rPr>
            </a:br>
            <a:r>
              <a:rPr lang="en-US" dirty="0">
                <a:solidFill>
                  <a:schemeClr val="accent2"/>
                </a:solidFill>
              </a:rPr>
              <a:t>Policies and Procedures</a:t>
            </a:r>
            <a:endParaRPr lang="en-US" dirty="0"/>
          </a:p>
        </p:txBody>
      </p:sp>
      <p:sp>
        <p:nvSpPr>
          <p:cNvPr id="3" name="Subtitle 2"/>
          <p:cNvSpPr>
            <a:spLocks noGrp="1"/>
          </p:cNvSpPr>
          <p:nvPr>
            <p:ph type="body" sz="half" idx="2"/>
          </p:nvPr>
        </p:nvSpPr>
        <p:spPr>
          <a:xfrm>
            <a:off x="1153907" y="5476668"/>
            <a:ext cx="3859212" cy="541175"/>
          </a:xfrm>
        </p:spPr>
        <p:txBody>
          <a:bodyPr/>
          <a:lstStyle/>
          <a:p>
            <a:r>
              <a:rPr lang="en-US" dirty="0">
                <a:solidFill>
                  <a:schemeClr val="bg2"/>
                </a:solidFill>
              </a:rPr>
              <a:t>PSA3 Shared – All Staff\AAA3 Policies &amp; Procedures\8 HIPAA</a:t>
            </a:r>
          </a:p>
        </p:txBody>
      </p:sp>
      <p:sp>
        <p:nvSpPr>
          <p:cNvPr id="9" name="TextBox 8"/>
          <p:cNvSpPr txBox="1"/>
          <p:nvPr/>
        </p:nvSpPr>
        <p:spPr>
          <a:xfrm>
            <a:off x="7904054" y="1841312"/>
            <a:ext cx="3135086" cy="1200329"/>
          </a:xfrm>
          <a:prstGeom prst="rect">
            <a:avLst/>
          </a:prstGeom>
          <a:noFill/>
        </p:spPr>
        <p:txBody>
          <a:bodyPr wrap="square" rtlCol="0">
            <a:spAutoFit/>
          </a:bodyPr>
          <a:lstStyle/>
          <a:p>
            <a:r>
              <a:rPr lang="en-US" dirty="0">
                <a:solidFill>
                  <a:prstClr val="black"/>
                </a:solidFill>
              </a:rPr>
              <a:t>Heather Hedrick, </a:t>
            </a:r>
          </a:p>
          <a:p>
            <a:r>
              <a:rPr lang="en-US" dirty="0">
                <a:solidFill>
                  <a:prstClr val="black"/>
                </a:solidFill>
              </a:rPr>
              <a:t>Privacy Officer</a:t>
            </a:r>
          </a:p>
          <a:p>
            <a:r>
              <a:rPr lang="en-US" dirty="0">
                <a:solidFill>
                  <a:prstClr val="black"/>
                </a:solidFill>
                <a:hlinkClick r:id="rId3"/>
              </a:rPr>
              <a:t>hhedrick@psa3.org</a:t>
            </a:r>
            <a:endParaRPr lang="en-US" dirty="0">
              <a:solidFill>
                <a:prstClr val="black"/>
              </a:solidFill>
            </a:endParaRPr>
          </a:p>
          <a:p>
            <a:r>
              <a:rPr lang="en-US" dirty="0">
                <a:solidFill>
                  <a:prstClr val="black"/>
                </a:solidFill>
              </a:rPr>
              <a:t>419-222-7723</a:t>
            </a:r>
          </a:p>
        </p:txBody>
      </p:sp>
      <p:sp>
        <p:nvSpPr>
          <p:cNvPr id="10" name="TextBox 9"/>
          <p:cNvSpPr txBox="1"/>
          <p:nvPr/>
        </p:nvSpPr>
        <p:spPr>
          <a:xfrm>
            <a:off x="6303524" y="4966716"/>
            <a:ext cx="3368856" cy="1200329"/>
          </a:xfrm>
          <a:prstGeom prst="rect">
            <a:avLst/>
          </a:prstGeom>
          <a:noFill/>
        </p:spPr>
        <p:txBody>
          <a:bodyPr wrap="square" rtlCol="0">
            <a:spAutoFit/>
          </a:bodyPr>
          <a:lstStyle/>
          <a:p>
            <a:pPr algn="r"/>
            <a:r>
              <a:rPr lang="en-US" dirty="0">
                <a:solidFill>
                  <a:prstClr val="black"/>
                </a:solidFill>
              </a:rPr>
              <a:t>Nemsys IT</a:t>
            </a:r>
          </a:p>
          <a:p>
            <a:pPr algn="r"/>
            <a:r>
              <a:rPr lang="en-US" dirty="0">
                <a:solidFill>
                  <a:prstClr val="black"/>
                </a:solidFill>
              </a:rPr>
              <a:t>Security Officer</a:t>
            </a:r>
          </a:p>
          <a:p>
            <a:pPr algn="r"/>
            <a:r>
              <a:rPr lang="en-US" dirty="0">
                <a:solidFill>
                  <a:prstClr val="black"/>
                </a:solidFill>
              </a:rPr>
              <a:t>support@nemsys.com</a:t>
            </a:r>
          </a:p>
          <a:p>
            <a:pPr algn="r"/>
            <a:r>
              <a:rPr lang="en-US" dirty="0">
                <a:solidFill>
                  <a:prstClr val="black"/>
                </a:solidFill>
              </a:rPr>
              <a:t>419-243-3603</a:t>
            </a:r>
          </a:p>
        </p:txBody>
      </p:sp>
      <p:sp>
        <p:nvSpPr>
          <p:cNvPr id="4" name="Rectangle 3"/>
          <p:cNvSpPr/>
          <p:nvPr/>
        </p:nvSpPr>
        <p:spPr>
          <a:xfrm>
            <a:off x="194274" y="712698"/>
            <a:ext cx="5910962" cy="1200329"/>
          </a:xfrm>
          <a:prstGeom prst="rect">
            <a:avLst/>
          </a:prstGeom>
          <a:noFill/>
        </p:spPr>
        <p:txBody>
          <a:bodyPr wrap="square" lIns="91440" tIns="45720" rIns="91440" bIns="45720">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Contact and Document Information</a:t>
            </a:r>
          </a:p>
        </p:txBody>
      </p:sp>
    </p:spTree>
    <p:extLst>
      <p:ext uri="{BB962C8B-B14F-4D97-AF65-F5344CB8AC3E}">
        <p14:creationId xmlns:p14="http://schemas.microsoft.com/office/powerpoint/2010/main" val="364896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Rule:  What does it protect?</a:t>
            </a:r>
          </a:p>
        </p:txBody>
      </p:sp>
      <p:sp>
        <p:nvSpPr>
          <p:cNvPr id="3" name="Content Placeholder 2"/>
          <p:cNvSpPr>
            <a:spLocks noGrp="1"/>
          </p:cNvSpPr>
          <p:nvPr>
            <p:ph idx="1"/>
          </p:nvPr>
        </p:nvSpPr>
        <p:spPr>
          <a:xfrm>
            <a:off x="1026367" y="2621901"/>
            <a:ext cx="8686802" cy="3573625"/>
          </a:xfrm>
        </p:spPr>
        <p:txBody>
          <a:bodyPr>
            <a:noAutofit/>
          </a:bodyPr>
          <a:lstStyle/>
          <a:p>
            <a:r>
              <a:rPr lang="en-US" sz="2400" dirty="0"/>
              <a:t>Any </a:t>
            </a:r>
            <a:r>
              <a:rPr lang="en-US" sz="2400" b="1" dirty="0"/>
              <a:t>oral, written </a:t>
            </a:r>
            <a:r>
              <a:rPr lang="en-US" sz="2400" dirty="0"/>
              <a:t>or </a:t>
            </a:r>
            <a:r>
              <a:rPr lang="en-US" sz="2400" b="1" dirty="0"/>
              <a:t>electronic</a:t>
            </a:r>
            <a:r>
              <a:rPr lang="en-US" sz="2400" dirty="0"/>
              <a:t> individually-identifiable health information collected or stored by a facility.</a:t>
            </a:r>
          </a:p>
          <a:p>
            <a:endParaRPr lang="en-US" sz="2400" dirty="0"/>
          </a:p>
          <a:p>
            <a:r>
              <a:rPr lang="en-US" sz="2400" dirty="0"/>
              <a:t>Includes information that relates to </a:t>
            </a:r>
            <a:r>
              <a:rPr lang="en-US" sz="2400" b="1" dirty="0"/>
              <a:t>past, present </a:t>
            </a:r>
            <a:r>
              <a:rPr lang="en-US" sz="2400" dirty="0"/>
              <a:t>or </a:t>
            </a:r>
            <a:r>
              <a:rPr lang="en-US" sz="2400" b="1" dirty="0"/>
              <a:t>future</a:t>
            </a:r>
            <a:r>
              <a:rPr lang="en-US" sz="2400" dirty="0"/>
              <a:t> physical or mental condition of an individual.</a:t>
            </a:r>
          </a:p>
          <a:p>
            <a:endParaRPr lang="en-US" sz="2400" dirty="0"/>
          </a:p>
          <a:p>
            <a:r>
              <a:rPr lang="en-US" sz="2400" dirty="0"/>
              <a:t>The rules apply to you when you look at, use or share </a:t>
            </a:r>
            <a:r>
              <a:rPr lang="en-US" sz="2400" b="1" dirty="0">
                <a:solidFill>
                  <a:schemeClr val="accent2"/>
                </a:solidFill>
              </a:rPr>
              <a:t>Protected Health Information (PHI).</a:t>
            </a:r>
          </a:p>
        </p:txBody>
      </p:sp>
    </p:spTree>
    <p:extLst>
      <p:ext uri="{BB962C8B-B14F-4D97-AF65-F5344CB8AC3E}">
        <p14:creationId xmlns:p14="http://schemas.microsoft.com/office/powerpoint/2010/main" val="398884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Protected Health Information (PHI)</a:t>
            </a:r>
          </a:p>
        </p:txBody>
      </p:sp>
      <p:sp>
        <p:nvSpPr>
          <p:cNvPr id="4" name="Content Placeholder 3"/>
          <p:cNvSpPr>
            <a:spLocks noGrp="1"/>
          </p:cNvSpPr>
          <p:nvPr>
            <p:ph idx="1"/>
          </p:nvPr>
        </p:nvSpPr>
        <p:spPr>
          <a:xfrm>
            <a:off x="1154954" y="3524864"/>
            <a:ext cx="3284311" cy="1757516"/>
          </a:xfrm>
        </p:spPr>
        <p:txBody>
          <a:bodyPr/>
          <a:lstStyle/>
          <a:p>
            <a:r>
              <a:rPr lang="en-US" dirty="0">
                <a:solidFill>
                  <a:schemeClr val="accent1"/>
                </a:solidFill>
              </a:rPr>
              <a:t>18</a:t>
            </a:r>
            <a:r>
              <a:rPr lang="en-US" dirty="0"/>
              <a:t> Identifiers</a:t>
            </a:r>
          </a:p>
          <a:p>
            <a:r>
              <a:rPr lang="en-US" dirty="0">
                <a:solidFill>
                  <a:schemeClr val="accent1"/>
                </a:solidFill>
              </a:rPr>
              <a:t>T</a:t>
            </a:r>
            <a:r>
              <a:rPr lang="en-US" dirty="0"/>
              <a:t>reatment, </a:t>
            </a:r>
            <a:r>
              <a:rPr lang="en-US" dirty="0">
                <a:solidFill>
                  <a:schemeClr val="accent1"/>
                </a:solidFill>
              </a:rPr>
              <a:t>P</a:t>
            </a:r>
            <a:r>
              <a:rPr lang="en-US" dirty="0"/>
              <a:t>ayment or Health Care </a:t>
            </a:r>
            <a:r>
              <a:rPr lang="en-US" dirty="0">
                <a:solidFill>
                  <a:schemeClr val="accent1"/>
                </a:solidFill>
              </a:rPr>
              <a:t>O</a:t>
            </a:r>
            <a:r>
              <a:rPr lang="en-US" dirty="0"/>
              <a:t>perations </a:t>
            </a:r>
            <a:r>
              <a:rPr lang="en-US" dirty="0">
                <a:solidFill>
                  <a:schemeClr val="accent1"/>
                </a:solidFill>
              </a:rPr>
              <a:t>(TPO)</a:t>
            </a:r>
          </a:p>
        </p:txBody>
      </p:sp>
      <p:sp>
        <p:nvSpPr>
          <p:cNvPr id="3" name="Text Placeholder 2"/>
          <p:cNvSpPr>
            <a:spLocks noGrp="1"/>
          </p:cNvSpPr>
          <p:nvPr>
            <p:ph type="body" sz="half" idx="2"/>
          </p:nvPr>
        </p:nvSpPr>
        <p:spPr>
          <a:xfrm>
            <a:off x="1154955" y="3129281"/>
            <a:ext cx="2793158" cy="288174"/>
          </a:xfrm>
        </p:spPr>
        <p:txBody>
          <a:bodyPr>
            <a:normAutofit lnSpcReduction="10000"/>
          </a:bodyPr>
          <a:lstStyle/>
          <a:p>
            <a:r>
              <a:rPr lang="en-US" dirty="0"/>
              <a:t>Consists of:</a:t>
            </a:r>
          </a:p>
        </p:txBody>
      </p:sp>
      <p:pic>
        <p:nvPicPr>
          <p:cNvPr id="8" name="Picture 7"/>
          <p:cNvPicPr>
            <a:picLocks noChangeAspect="1"/>
          </p:cNvPicPr>
          <p:nvPr/>
        </p:nvPicPr>
        <p:blipFill>
          <a:blip r:embed="rId3"/>
          <a:stretch>
            <a:fillRect/>
          </a:stretch>
        </p:blipFill>
        <p:spPr>
          <a:xfrm>
            <a:off x="5365801" y="443681"/>
            <a:ext cx="3435720" cy="3549822"/>
          </a:xfrm>
          <a:prstGeom prst="rect">
            <a:avLst/>
          </a:prstGeom>
        </p:spPr>
      </p:pic>
      <p:pic>
        <p:nvPicPr>
          <p:cNvPr id="9" name="Picture 8"/>
          <p:cNvPicPr>
            <a:picLocks noChangeAspect="1"/>
          </p:cNvPicPr>
          <p:nvPr/>
        </p:nvPicPr>
        <p:blipFill>
          <a:blip r:embed="rId4"/>
          <a:stretch>
            <a:fillRect/>
          </a:stretch>
        </p:blipFill>
        <p:spPr>
          <a:xfrm>
            <a:off x="8310369" y="2895600"/>
            <a:ext cx="3224565" cy="3508722"/>
          </a:xfrm>
          <a:prstGeom prst="rect">
            <a:avLst/>
          </a:prstGeom>
        </p:spPr>
      </p:pic>
    </p:spTree>
    <p:extLst>
      <p:ext uri="{BB962C8B-B14F-4D97-AF65-F5344CB8AC3E}">
        <p14:creationId xmlns:p14="http://schemas.microsoft.com/office/powerpoint/2010/main" val="318432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NECESSARY</a:t>
            </a:r>
            <a:br>
              <a:rPr lang="en-US" dirty="0"/>
            </a:br>
            <a:r>
              <a:rPr lang="en-US" dirty="0"/>
              <a:t>              and</a:t>
            </a:r>
            <a:br>
              <a:rPr lang="en-US" dirty="0"/>
            </a:br>
            <a:r>
              <a:rPr lang="en-US" dirty="0"/>
              <a:t>    NEED TO KNOW</a:t>
            </a:r>
          </a:p>
        </p:txBody>
      </p:sp>
      <p:sp>
        <p:nvSpPr>
          <p:cNvPr id="3" name="Text Placeholder 2"/>
          <p:cNvSpPr>
            <a:spLocks noGrp="1"/>
          </p:cNvSpPr>
          <p:nvPr>
            <p:ph type="body" idx="1"/>
          </p:nvPr>
        </p:nvSpPr>
        <p:spPr>
          <a:xfrm>
            <a:off x="1154956" y="5310225"/>
            <a:ext cx="8825658" cy="860400"/>
          </a:xfrm>
        </p:spPr>
        <p:txBody>
          <a:bodyPr>
            <a:normAutofit fontScale="92500"/>
          </a:bodyPr>
          <a:lstStyle/>
          <a:p>
            <a:r>
              <a:rPr lang="en-US" dirty="0">
                <a:solidFill>
                  <a:schemeClr val="accent2"/>
                </a:solidFill>
              </a:rPr>
              <a:t>Must make reasonable efforts to use, disclose and request only the MINIMUM NECESSARY PHI needed to accomplish the intended purpose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4992">
            <a:off x="7306502" y="821082"/>
            <a:ext cx="3256659" cy="3065840"/>
          </a:xfrm>
          <a:prstGeom prst="rect">
            <a:avLst/>
          </a:prstGeom>
        </p:spPr>
      </p:pic>
      <p:sp>
        <p:nvSpPr>
          <p:cNvPr id="4" name="Rectangle 3"/>
          <p:cNvSpPr/>
          <p:nvPr/>
        </p:nvSpPr>
        <p:spPr>
          <a:xfrm rot="20929460">
            <a:off x="6806072" y="3521315"/>
            <a:ext cx="4830168" cy="954107"/>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If you don’t Need To Know,</a:t>
            </a:r>
          </a:p>
          <a:p>
            <a:pPr algn="ctr"/>
            <a:r>
              <a:rPr lang="en-US" sz="2800" b="1" dirty="0">
                <a:ln w="22225">
                  <a:solidFill>
                    <a:schemeClr val="accent2"/>
                  </a:solidFill>
                  <a:prstDash val="solid"/>
                </a:ln>
                <a:solidFill>
                  <a:schemeClr val="accent2">
                    <a:lumMod val="40000"/>
                    <a:lumOff val="60000"/>
                  </a:schemeClr>
                </a:solidFill>
              </a:rPr>
              <a:t>You shouldn’t!</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8371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Individuals Privacy Rights</a:t>
            </a:r>
          </a:p>
        </p:txBody>
      </p:sp>
      <p:sp>
        <p:nvSpPr>
          <p:cNvPr id="3" name="Content Placeholder 2"/>
          <p:cNvSpPr>
            <a:spLocks noGrp="1"/>
          </p:cNvSpPr>
          <p:nvPr>
            <p:ph idx="1"/>
          </p:nvPr>
        </p:nvSpPr>
        <p:spPr>
          <a:xfrm>
            <a:off x="1154954" y="2767887"/>
            <a:ext cx="8761413" cy="3416300"/>
          </a:xfrm>
        </p:spPr>
        <p:txBody>
          <a:bodyPr>
            <a:normAutofit/>
          </a:bodyPr>
          <a:lstStyle/>
          <a:p>
            <a:r>
              <a:rPr lang="en-US" dirty="0"/>
              <a:t>Right to inspect or get copies of their PHI</a:t>
            </a:r>
          </a:p>
          <a:p>
            <a:r>
              <a:rPr lang="en-US" dirty="0"/>
              <a:t>Right to request an amendment to their PHI</a:t>
            </a:r>
          </a:p>
          <a:p>
            <a:r>
              <a:rPr lang="en-US" dirty="0"/>
              <a:t>Right to request confidential communications</a:t>
            </a:r>
          </a:p>
          <a:p>
            <a:r>
              <a:rPr lang="en-US" dirty="0"/>
              <a:t>Right to request an Accounting of Disclosures</a:t>
            </a:r>
          </a:p>
          <a:p>
            <a:r>
              <a:rPr lang="en-US" dirty="0"/>
              <a:t>Right to request restrictions on the sharing of their PHI</a:t>
            </a:r>
          </a:p>
          <a:p>
            <a:r>
              <a:rPr lang="en-US" dirty="0"/>
              <a:t>Right to receive our Notice of Privacy Practices</a:t>
            </a:r>
          </a:p>
          <a:p>
            <a:r>
              <a:rPr lang="en-US" dirty="0"/>
              <a:t>Right to file a Privacy/Security Complaint</a:t>
            </a:r>
          </a:p>
          <a:p>
            <a:endParaRPr lang="en-US" dirty="0"/>
          </a:p>
        </p:txBody>
      </p:sp>
    </p:spTree>
    <p:extLst>
      <p:ext uri="{BB962C8B-B14F-4D97-AF65-F5344CB8AC3E}">
        <p14:creationId xmlns:p14="http://schemas.microsoft.com/office/powerpoint/2010/main" val="6712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Access</a:t>
            </a:r>
          </a:p>
        </p:txBody>
      </p:sp>
      <p:sp>
        <p:nvSpPr>
          <p:cNvPr id="3" name="Content Placeholder 2"/>
          <p:cNvSpPr>
            <a:spLocks noGrp="1"/>
          </p:cNvSpPr>
          <p:nvPr>
            <p:ph idx="1"/>
          </p:nvPr>
        </p:nvSpPr>
        <p:spPr>
          <a:xfrm>
            <a:off x="1154954" y="2509935"/>
            <a:ext cx="9864499" cy="3862873"/>
          </a:xfrm>
        </p:spPr>
        <p:txBody>
          <a:bodyPr>
            <a:normAutofit/>
          </a:bodyPr>
          <a:lstStyle/>
          <a:p>
            <a:r>
              <a:rPr lang="en-US" dirty="0"/>
              <a:t>May </a:t>
            </a:r>
            <a:r>
              <a:rPr lang="en-US" b="1" dirty="0"/>
              <a:t>not</a:t>
            </a:r>
            <a:r>
              <a:rPr lang="en-US" dirty="0"/>
              <a:t> impose unreasonable measures on an IND requesting access that serve as barriers to or unreasonably delay the IND from obtaining access.</a:t>
            </a:r>
          </a:p>
          <a:p>
            <a:pPr lvl="1"/>
            <a:r>
              <a:rPr lang="en-US" dirty="0"/>
              <a:t>For example, we can </a:t>
            </a:r>
            <a:r>
              <a:rPr lang="en-US" b="1" dirty="0"/>
              <a:t>not</a:t>
            </a:r>
            <a:r>
              <a:rPr lang="en-US" dirty="0"/>
              <a:t> require an IND:</a:t>
            </a:r>
          </a:p>
          <a:p>
            <a:pPr lvl="2"/>
            <a:r>
              <a:rPr lang="en-US" dirty="0"/>
              <a:t>Who wants a copy mailed to their home to physically come to the office</a:t>
            </a:r>
          </a:p>
          <a:p>
            <a:r>
              <a:rPr lang="en-US" dirty="0"/>
              <a:t>If an IND requests the information be emailed, you must comply, with the following conditions:</a:t>
            </a:r>
          </a:p>
          <a:p>
            <a:pPr lvl="1"/>
            <a:r>
              <a:rPr lang="en-US" dirty="0"/>
              <a:t>Inform them that you can email it “securely” and the process.</a:t>
            </a:r>
          </a:p>
          <a:p>
            <a:pPr lvl="1"/>
            <a:r>
              <a:rPr lang="en-US" dirty="0"/>
              <a:t>If they do NOT agree to this, then you have to inform them, and they must agree, that there may be security risks to the PHI while the data is in transit.  If agree, then you can send the email without encryption.</a:t>
            </a:r>
          </a:p>
          <a:p>
            <a:r>
              <a:rPr lang="en-US" dirty="0"/>
              <a:t>30 calendar day limit, but CE’s should respond ASAP</a:t>
            </a:r>
          </a:p>
          <a:p>
            <a:endParaRPr lang="en-US" dirty="0"/>
          </a:p>
        </p:txBody>
      </p:sp>
    </p:spTree>
    <p:extLst>
      <p:ext uri="{BB962C8B-B14F-4D97-AF65-F5344CB8AC3E}">
        <p14:creationId xmlns:p14="http://schemas.microsoft.com/office/powerpoint/2010/main" val="193959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1693331"/>
            <a:ext cx="3860259" cy="3111934"/>
          </a:xfrm>
        </p:spPr>
        <p:txBody>
          <a:bodyPr>
            <a:normAutofit/>
          </a:bodyPr>
          <a:lstStyle/>
          <a:p>
            <a:r>
              <a:rPr lang="en-US" dirty="0"/>
              <a:t>Right to Access</a:t>
            </a:r>
            <a:br>
              <a:rPr lang="en-US" dirty="0"/>
            </a:br>
            <a:br>
              <a:rPr lang="en-US" dirty="0"/>
            </a:br>
            <a:r>
              <a:rPr lang="en-US" dirty="0"/>
              <a:t>Methods for Payment and</a:t>
            </a:r>
            <a:br>
              <a:rPr lang="en-US" dirty="0"/>
            </a:br>
            <a:r>
              <a:rPr lang="en-US" dirty="0"/>
              <a:t>Verification</a:t>
            </a:r>
          </a:p>
        </p:txBody>
      </p:sp>
      <p:sp>
        <p:nvSpPr>
          <p:cNvPr id="5" name="Text Placeholder 4"/>
          <p:cNvSpPr>
            <a:spLocks noGrp="1"/>
          </p:cNvSpPr>
          <p:nvPr>
            <p:ph type="body" sz="quarter" idx="4294967295"/>
          </p:nvPr>
        </p:nvSpPr>
        <p:spPr>
          <a:xfrm>
            <a:off x="7063273" y="1145987"/>
            <a:ext cx="2780523" cy="1866123"/>
          </a:xfrm>
        </p:spPr>
        <p:txBody>
          <a:bodyPr>
            <a:normAutofit/>
          </a:bodyPr>
          <a:lstStyle/>
          <a:p>
            <a:r>
              <a:rPr lang="en-US" sz="2400" dirty="0"/>
              <a:t>Actual Costs</a:t>
            </a:r>
          </a:p>
          <a:p>
            <a:r>
              <a:rPr lang="en-US" sz="2400" dirty="0"/>
              <a:t>Flat Rate</a:t>
            </a:r>
          </a:p>
          <a:p>
            <a:r>
              <a:rPr lang="en-US" sz="2400" dirty="0"/>
              <a:t>Average Costs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796" y="1429827"/>
            <a:ext cx="1716834" cy="1459309"/>
          </a:xfrm>
          <a:prstGeom prst="rect">
            <a:avLst/>
          </a:prstGeom>
        </p:spPr>
      </p:pic>
      <p:sp>
        <p:nvSpPr>
          <p:cNvPr id="11" name="TextBox 10"/>
          <p:cNvSpPr txBox="1"/>
          <p:nvPr/>
        </p:nvSpPr>
        <p:spPr>
          <a:xfrm>
            <a:off x="6940418" y="3135085"/>
            <a:ext cx="4189446" cy="2862322"/>
          </a:xfrm>
          <a:prstGeom prst="rect">
            <a:avLst/>
          </a:prstGeom>
          <a:noFill/>
        </p:spPr>
        <p:txBody>
          <a:bodyPr wrap="square" rtlCol="0">
            <a:spAutoFit/>
          </a:bodyPr>
          <a:lstStyle/>
          <a:p>
            <a:r>
              <a:rPr lang="en-US" dirty="0">
                <a:solidFill>
                  <a:schemeClr val="accent2"/>
                </a:solidFill>
              </a:rPr>
              <a:t>Must have documentation of costs.  </a:t>
            </a:r>
          </a:p>
          <a:p>
            <a:r>
              <a:rPr lang="en-US" dirty="0">
                <a:solidFill>
                  <a:schemeClr val="accent2"/>
                </a:solidFill>
              </a:rPr>
              <a:t>You cannot overcharge.</a:t>
            </a:r>
          </a:p>
          <a:p>
            <a:endParaRPr lang="en-US" dirty="0"/>
          </a:p>
          <a:p>
            <a:r>
              <a:rPr lang="en-US" dirty="0"/>
              <a:t>Privacy Rule requires a CE to take reasonable steps to verify the identity of the individual making a request for access.</a:t>
            </a:r>
          </a:p>
          <a:p>
            <a:endParaRPr lang="en-US" dirty="0"/>
          </a:p>
          <a:p>
            <a:r>
              <a:rPr lang="en-US" dirty="0">
                <a:solidFill>
                  <a:schemeClr val="accent2"/>
                </a:solidFill>
              </a:rPr>
              <a:t>You must document that you verified the identity. </a:t>
            </a:r>
          </a:p>
        </p:txBody>
      </p:sp>
    </p:spTree>
    <p:extLst>
      <p:ext uri="{BB962C8B-B14F-4D97-AF65-F5344CB8AC3E}">
        <p14:creationId xmlns:p14="http://schemas.microsoft.com/office/powerpoint/2010/main" val="1912753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2958</TotalTime>
  <Words>3776</Words>
  <Application>Microsoft Office PowerPoint</Application>
  <PresentationFormat>Widescreen</PresentationFormat>
  <Paragraphs>342</Paragraphs>
  <Slides>36</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Century Gothic</vt:lpstr>
      <vt:lpstr>Wingdings</vt:lpstr>
      <vt:lpstr>Wingdings 3</vt:lpstr>
      <vt:lpstr>Ion Boardroom</vt:lpstr>
      <vt:lpstr>Health  Insurance Portability and Accountability Act</vt:lpstr>
      <vt:lpstr>History of HIPAA</vt:lpstr>
      <vt:lpstr>Who is required to comply with HIPAA laws?</vt:lpstr>
      <vt:lpstr>Privacy Rule:  What does it protect?</vt:lpstr>
      <vt:lpstr>Protected Health Information (PHI)</vt:lpstr>
      <vt:lpstr>MINIMUM NECESSARY               and     NEED TO KNOW</vt:lpstr>
      <vt:lpstr>Individuals Privacy Rights</vt:lpstr>
      <vt:lpstr>Right to Access</vt:lpstr>
      <vt:lpstr>Right to Access  Methods for Payment and Verification</vt:lpstr>
      <vt:lpstr>Notice of Privacy Practices</vt:lpstr>
      <vt:lpstr>How do we comply with the Privacy Rules?</vt:lpstr>
      <vt:lpstr>Security Rule:  What is it &amp;                                   what does it protect?</vt:lpstr>
      <vt:lpstr>Confidentiality, Integrity and Availability</vt:lpstr>
      <vt:lpstr>Electronic Protected Health Information                                (ePHI)</vt:lpstr>
      <vt:lpstr>HITECH Act</vt:lpstr>
      <vt:lpstr>What is a Breach?</vt:lpstr>
      <vt:lpstr>Penalties and Noncompliance</vt:lpstr>
      <vt:lpstr>Breach Notification Rule</vt:lpstr>
      <vt:lpstr>Wall of Shame</vt:lpstr>
      <vt:lpstr>Breach Reporting Process</vt:lpstr>
      <vt:lpstr>Security Awareness</vt:lpstr>
      <vt:lpstr>Security Risks</vt:lpstr>
      <vt:lpstr>Cyber Attacks &amp; Security Awareness</vt:lpstr>
      <vt:lpstr>Malicious Software (Malware) Examples</vt:lpstr>
      <vt:lpstr>Malware Examples</vt:lpstr>
      <vt:lpstr>Phishing Scams/Attacks</vt:lpstr>
      <vt:lpstr>What to look for…</vt:lpstr>
      <vt:lpstr>Malware Best Practices</vt:lpstr>
      <vt:lpstr>Work Space Reminders</vt:lpstr>
      <vt:lpstr>AAA3 Windows/Email Password Policy and Reminders</vt:lpstr>
      <vt:lpstr>Emails containing PHI</vt:lpstr>
      <vt:lpstr>Protecting Patient Privacy</vt:lpstr>
      <vt:lpstr>Patient Privacy Around the Office</vt:lpstr>
      <vt:lpstr>Patient Privacy, cont’d</vt:lpstr>
      <vt:lpstr>All Agency-Related Equipment and Internet Services</vt:lpstr>
      <vt:lpstr>HIPAA Privacy &amp; Security Policies and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dc:title>
  <dc:creator>Sandy Recker</dc:creator>
  <cp:lastModifiedBy>John Crabtree</cp:lastModifiedBy>
  <cp:revision>106</cp:revision>
  <dcterms:created xsi:type="dcterms:W3CDTF">2018-10-29T16:56:41Z</dcterms:created>
  <dcterms:modified xsi:type="dcterms:W3CDTF">2024-02-11T18:39:14Z</dcterms:modified>
</cp:coreProperties>
</file>